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123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82F2EF93-7660-4244-9DDA-18D468DF8F60}"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5C45643E-D8FF-4097-97BF-FB144F4D74BE}" type="slidenum">
              <a:rPr lang="en-US" altLang="en-US"/>
              <a:pPr/>
              <a:t>‹#›</a:t>
            </a:fld>
            <a:endParaRPr lang="en-US" altLang="en-US"/>
          </a:p>
        </p:txBody>
      </p:sp>
    </p:spTree>
    <p:extLst>
      <p:ext uri="{BB962C8B-B14F-4D97-AF65-F5344CB8AC3E}">
        <p14:creationId xmlns:p14="http://schemas.microsoft.com/office/powerpoint/2010/main" val="1586347692"/>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7A39E57-84D9-44BD-9774-894DB3454B40}" type="datetimeFigureOut">
              <a:rPr lang="en-US"/>
              <a:pPr>
                <a:defRPr/>
              </a:pPr>
              <a:t>2/24/2022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p:cNvSpPr>
            <a:spLocks noGrp="1"/>
          </p:cNvSpPr>
          <p:nvPr>
            <p:ph type="sldNum" sz="quarter" idx="12"/>
          </p:nvPr>
        </p:nvSpPr>
        <p:spPr>
          <a:ln/>
        </p:spPr>
        <p:txBody>
          <a:bodyPr/>
          <a:lstStyle>
            <a:lvl1pPr>
              <a:defRPr/>
            </a:lvl1pPr>
          </a:lstStyle>
          <a:p>
            <a:fld id="{8DB48006-02AD-4A58-B522-E830EF527ADA}" type="slidenum">
              <a:rPr lang="en-US" altLang="en-US"/>
              <a:pPr/>
              <a:t>‹#›</a:t>
            </a:fld>
            <a:endParaRPr lang="en-US" altLang="en-US"/>
          </a:p>
        </p:txBody>
      </p:sp>
    </p:spTree>
    <p:extLst>
      <p:ext uri="{BB962C8B-B14F-4D97-AF65-F5344CB8AC3E}">
        <p14:creationId xmlns:p14="http://schemas.microsoft.com/office/powerpoint/2010/main" val="424917826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F9574C4-C0E6-4305-8659-D1751B6D3F34}" type="datetimeFigureOut">
              <a:rPr lang="en-US"/>
              <a:pPr>
                <a:defRPr/>
              </a:pPr>
              <a:t>2/24/2022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p:cNvSpPr>
            <a:spLocks noGrp="1"/>
          </p:cNvSpPr>
          <p:nvPr>
            <p:ph type="sldNum" sz="quarter" idx="12"/>
          </p:nvPr>
        </p:nvSpPr>
        <p:spPr>
          <a:ln/>
        </p:spPr>
        <p:txBody>
          <a:bodyPr/>
          <a:lstStyle>
            <a:lvl1pPr>
              <a:defRPr/>
            </a:lvl1pPr>
          </a:lstStyle>
          <a:p>
            <a:fld id="{365917B3-0A8F-4CE4-8789-61F4D4254E87}" type="slidenum">
              <a:rPr lang="en-US" altLang="en-US"/>
              <a:pPr/>
              <a:t>‹#›</a:t>
            </a:fld>
            <a:endParaRPr lang="en-US" altLang="en-US"/>
          </a:p>
        </p:txBody>
      </p:sp>
    </p:spTree>
    <p:extLst>
      <p:ext uri="{BB962C8B-B14F-4D97-AF65-F5344CB8AC3E}">
        <p14:creationId xmlns:p14="http://schemas.microsoft.com/office/powerpoint/2010/main" val="3643752613"/>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8A7E6127-CBCA-482F-9949-BD0C44590BFD}"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C0DB99CD-1983-4238-A2DE-9468E173A0A0}" type="slidenum">
              <a:rPr lang="en-US" altLang="en-US"/>
              <a:pPr/>
              <a:t>‹#›</a:t>
            </a:fld>
            <a:endParaRPr lang="en-US" altLang="en-US"/>
          </a:p>
        </p:txBody>
      </p:sp>
    </p:spTree>
    <p:extLst>
      <p:ext uri="{BB962C8B-B14F-4D97-AF65-F5344CB8AC3E}">
        <p14:creationId xmlns:p14="http://schemas.microsoft.com/office/powerpoint/2010/main" val="1145243886"/>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410200"/>
          </a:xfrm>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56514EBB-F870-43B4-98EB-4D85AF43FAE9}"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913F770B-B74C-4F29-8240-AE39AB8F9983}" type="slidenum">
              <a:rPr lang="en-US" altLang="en-US"/>
              <a:pPr/>
              <a:t>‹#›</a:t>
            </a:fld>
            <a:endParaRPr lang="en-US" altLang="en-US"/>
          </a:p>
        </p:txBody>
      </p:sp>
    </p:spTree>
    <p:extLst>
      <p:ext uri="{BB962C8B-B14F-4D97-AF65-F5344CB8AC3E}">
        <p14:creationId xmlns:p14="http://schemas.microsoft.com/office/powerpoint/2010/main" val="2284507246"/>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3"/>
          </a:xfrm>
        </p:spPr>
        <p:txBody>
          <a:bodyPr/>
          <a:lstStyle/>
          <a:p>
            <a:r>
              <a:rPr lang="en-US"/>
              <a:t>Click to edit Master title style</a:t>
            </a:r>
          </a:p>
        </p:txBody>
      </p:sp>
      <p:sp>
        <p:nvSpPr>
          <p:cNvPr id="3" name="Content Placeholder 2"/>
          <p:cNvSpPr>
            <a:spLocks noGrp="1"/>
          </p:cNvSpPr>
          <p:nvPr>
            <p:ph idx="1"/>
          </p:nvPr>
        </p:nvSpPr>
        <p:spPr>
          <a:xfrm>
            <a:off x="457200" y="1068388"/>
            <a:ext cx="8229600" cy="4646612"/>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0C70978A-ABEF-4042-9CB5-DF0EBBD991F9}"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4E388257-0513-40B3-ACAA-25CB63CE0C93}" type="slidenum">
              <a:rPr lang="en-US" altLang="en-US"/>
              <a:pPr/>
              <a:t>‹#›</a:t>
            </a:fld>
            <a:endParaRPr lang="en-US" altLang="en-US"/>
          </a:p>
        </p:txBody>
      </p:sp>
    </p:spTree>
    <p:extLst>
      <p:ext uri="{BB962C8B-B14F-4D97-AF65-F5344CB8AC3E}">
        <p14:creationId xmlns:p14="http://schemas.microsoft.com/office/powerpoint/2010/main" val="1390368871"/>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A2CF94A8-AFF1-4906-891F-D8D4474E543B}"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1B7EF0BC-9666-4C87-B8FE-E7E7F06A7B94}" type="slidenum">
              <a:rPr lang="en-US" altLang="en-US"/>
              <a:pPr/>
              <a:t>‹#›</a:t>
            </a:fld>
            <a:endParaRPr lang="en-US" altLang="en-US"/>
          </a:p>
        </p:txBody>
      </p:sp>
    </p:spTree>
    <p:extLst>
      <p:ext uri="{BB962C8B-B14F-4D97-AF65-F5344CB8AC3E}">
        <p14:creationId xmlns:p14="http://schemas.microsoft.com/office/powerpoint/2010/main" val="2042915357"/>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0D552E7E-0D8B-4C46-8D9A-9B9865BF5D55}" type="datetimeFigureOut">
              <a:rPr lang="en-US"/>
              <a:pPr>
                <a:defRPr/>
              </a:pPr>
              <a:t>2/24/2022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p:cNvSpPr>
            <a:spLocks noGrp="1"/>
          </p:cNvSpPr>
          <p:nvPr>
            <p:ph type="sldNum" sz="quarter" idx="12"/>
          </p:nvPr>
        </p:nvSpPr>
        <p:spPr>
          <a:ln/>
        </p:spPr>
        <p:txBody>
          <a:bodyPr/>
          <a:lstStyle>
            <a:lvl1pPr>
              <a:defRPr/>
            </a:lvl1pPr>
          </a:lstStyle>
          <a:p>
            <a:fld id="{EAE5877D-DE77-40A7-BD65-32E10027B8F7}" type="slidenum">
              <a:rPr lang="en-US" altLang="en-US"/>
              <a:pPr/>
              <a:t>‹#›</a:t>
            </a:fld>
            <a:endParaRPr lang="en-US" altLang="en-US"/>
          </a:p>
        </p:txBody>
      </p:sp>
    </p:spTree>
    <p:extLst>
      <p:ext uri="{BB962C8B-B14F-4D97-AF65-F5344CB8AC3E}">
        <p14:creationId xmlns:p14="http://schemas.microsoft.com/office/powerpoint/2010/main" val="71693922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0">
              <a:defRPr sz="2800" b="0"/>
            </a:lvl1pPr>
            <a:lvl2pPr>
              <a:defRPr sz="2800" b="0"/>
            </a:lvl2pPr>
            <a:lvl3pPr>
              <a:defRPr sz="2800" b="0"/>
            </a:lvl3pPr>
            <a:lvl4pPr marL="1371600" indent="-342900">
              <a:buSzPct val="75000"/>
              <a:buFont typeface="Wingdings" panose="05000000000000000000" pitchFamily="2" charset="2"/>
              <a:buChar char="§"/>
              <a:defRPr sz="2800" b="0"/>
            </a:lvl4pPr>
            <a:lvl5pPr>
              <a:defRPr sz="28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p:txBody>
          <a:bodyPr/>
          <a:lstStyle>
            <a:lvl1pPr>
              <a:defRPr/>
            </a:lvl1pPr>
          </a:lstStyle>
          <a:p>
            <a:pPr>
              <a:defRPr/>
            </a:pPr>
            <a:endParaRPr lang="en-US"/>
          </a:p>
        </p:txBody>
      </p:sp>
      <p:sp>
        <p:nvSpPr>
          <p:cNvPr id="5" name="Slide Number Placeholder 3"/>
          <p:cNvSpPr>
            <a:spLocks noGrp="1"/>
          </p:cNvSpPr>
          <p:nvPr>
            <p:ph type="sldNum" sz="quarter" idx="11"/>
          </p:nvPr>
        </p:nvSpPr>
        <p:spPr/>
        <p:txBody>
          <a:bodyPr/>
          <a:lstStyle>
            <a:lvl1pPr>
              <a:defRPr/>
            </a:lvl1pPr>
          </a:lstStyle>
          <a:p>
            <a:fld id="{4567D282-8101-45A1-A6E9-DEC9EEDD5A33}" type="slidenum">
              <a:rPr lang="en-US" altLang="en-US"/>
              <a:pPr/>
              <a:t>‹#›</a:t>
            </a:fld>
            <a:endParaRPr lang="en-US" altLang="en-US"/>
          </a:p>
        </p:txBody>
      </p:sp>
    </p:spTree>
    <p:extLst>
      <p:ext uri="{BB962C8B-B14F-4D97-AF65-F5344CB8AC3E}">
        <p14:creationId xmlns:p14="http://schemas.microsoft.com/office/powerpoint/2010/main" val="62183659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D5C08704-1795-4CA5-8DD7-9587F6A7E614}"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A83D63A5-5D03-47F2-8AC0-ED7D54A98DD6}" type="slidenum">
              <a:rPr lang="en-US" altLang="en-US"/>
              <a:pPr/>
              <a:t>‹#›</a:t>
            </a:fld>
            <a:endParaRPr lang="en-US" altLang="en-US"/>
          </a:p>
        </p:txBody>
      </p:sp>
    </p:spTree>
    <p:extLst>
      <p:ext uri="{BB962C8B-B14F-4D97-AF65-F5344CB8AC3E}">
        <p14:creationId xmlns:p14="http://schemas.microsoft.com/office/powerpoint/2010/main" val="2245554350"/>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3310D3A2-0BA5-42B7-9EC6-9A5EDABB88B7}"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9FBB738A-411D-4495-9F7D-E49F260A11DD}" type="slidenum">
              <a:rPr lang="en-US" altLang="en-US"/>
              <a:pPr/>
              <a:t>‹#›</a:t>
            </a:fld>
            <a:endParaRPr lang="en-US" altLang="en-US"/>
          </a:p>
        </p:txBody>
      </p:sp>
    </p:spTree>
    <p:extLst>
      <p:ext uri="{BB962C8B-B14F-4D97-AF65-F5344CB8AC3E}">
        <p14:creationId xmlns:p14="http://schemas.microsoft.com/office/powerpoint/2010/main" val="285672158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4E4D5E40-3E26-4CCF-8970-0B5C60B50F33}"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67EDF79E-AAC8-4E76-A1BE-ACEC4DCBC54E}" type="slidenum">
              <a:rPr lang="en-US" altLang="en-US"/>
              <a:pPr/>
              <a:t>‹#›</a:t>
            </a:fld>
            <a:endParaRPr lang="en-US" altLang="en-US"/>
          </a:p>
        </p:txBody>
      </p:sp>
    </p:spTree>
    <p:extLst>
      <p:ext uri="{BB962C8B-B14F-4D97-AF65-F5344CB8AC3E}">
        <p14:creationId xmlns:p14="http://schemas.microsoft.com/office/powerpoint/2010/main" val="1899841677"/>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 Column: Imag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8"/>
            <a:ext cx="8229600" cy="213346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3472070"/>
            <a:ext cx="8229600" cy="217363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908BE17A-0C0B-445F-9D23-A17228AF3167}"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2B360769-4982-4E97-BA3B-897784694983}" type="slidenum">
              <a:rPr lang="en-US" altLang="en-US"/>
              <a:pPr/>
              <a:t>‹#›</a:t>
            </a:fld>
            <a:endParaRPr lang="en-US" altLang="en-US"/>
          </a:p>
        </p:txBody>
      </p:sp>
    </p:spTree>
    <p:extLst>
      <p:ext uri="{BB962C8B-B14F-4D97-AF65-F5344CB8AC3E}">
        <p14:creationId xmlns:p14="http://schemas.microsoft.com/office/powerpoint/2010/main" val="62719059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4"/>
          <p:cNvSpPr>
            <a:spLocks noGrp="1" noChangeArrowheads="1"/>
          </p:cNvSpPr>
          <p:nvPr>
            <p:ph type="dt" sz="half" idx="10"/>
          </p:nvPr>
        </p:nvSpPr>
        <p:spPr>
          <a:ln/>
        </p:spPr>
        <p:txBody>
          <a:bodyPr/>
          <a:lstStyle>
            <a:lvl1pPr>
              <a:defRPr/>
            </a:lvl1pPr>
          </a:lstStyle>
          <a:p>
            <a:pPr>
              <a:defRPr/>
            </a:pPr>
            <a:fld id="{41FF41DF-48A7-4573-86AD-1FA4C5566329}" type="datetimeFigureOut">
              <a:rPr lang="en-US"/>
              <a:pPr>
                <a:defRPr/>
              </a:pPr>
              <a:t>2/24/2022</a:t>
            </a:fld>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Slide Number Placeholder 3"/>
          <p:cNvSpPr>
            <a:spLocks noGrp="1"/>
          </p:cNvSpPr>
          <p:nvPr>
            <p:ph type="sldNum" sz="quarter" idx="12"/>
          </p:nvPr>
        </p:nvSpPr>
        <p:spPr>
          <a:ln/>
        </p:spPr>
        <p:txBody>
          <a:bodyPr/>
          <a:lstStyle>
            <a:lvl1pPr>
              <a:defRPr/>
            </a:lvl1pPr>
          </a:lstStyle>
          <a:p>
            <a:fld id="{37DC66F0-4170-4161-964F-A501255699BF}" type="slidenum">
              <a:rPr lang="en-US" altLang="en-US"/>
              <a:pPr/>
              <a:t>‹#›</a:t>
            </a:fld>
            <a:endParaRPr lang="en-US" altLang="en-US"/>
          </a:p>
        </p:txBody>
      </p:sp>
    </p:spTree>
    <p:extLst>
      <p:ext uri="{BB962C8B-B14F-4D97-AF65-F5344CB8AC3E}">
        <p14:creationId xmlns:p14="http://schemas.microsoft.com/office/powerpoint/2010/main" val="962070189"/>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DD9F9FA9-0972-43D9-AB4C-6C9364B3B4D4}" type="datetimeFigureOut">
              <a:rPr lang="en-US"/>
              <a:pPr>
                <a:defRPr/>
              </a:pPr>
              <a:t>2/24/2022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p:cNvSpPr>
            <a:spLocks noGrp="1"/>
          </p:cNvSpPr>
          <p:nvPr>
            <p:ph type="sldNum" sz="quarter" idx="12"/>
          </p:nvPr>
        </p:nvSpPr>
        <p:spPr>
          <a:ln/>
        </p:spPr>
        <p:txBody>
          <a:bodyPr/>
          <a:lstStyle>
            <a:lvl1pPr>
              <a:defRPr/>
            </a:lvl1pPr>
          </a:lstStyle>
          <a:p>
            <a:fld id="{050BA91D-43EA-4B0C-B8FF-5152D8EFBD56}" type="slidenum">
              <a:rPr lang="en-US" altLang="en-US"/>
              <a:pPr/>
              <a:t>‹#›</a:t>
            </a:fld>
            <a:endParaRPr lang="en-US" altLang="en-US"/>
          </a:p>
        </p:txBody>
      </p:sp>
    </p:spTree>
    <p:extLst>
      <p:ext uri="{BB962C8B-B14F-4D97-AF65-F5344CB8AC3E}">
        <p14:creationId xmlns:p14="http://schemas.microsoft.com/office/powerpoint/2010/main" val="3953649053"/>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fld id="{A19F6DCC-4904-43C0-9055-AC0ED1F830F5}" type="datetimeFigureOut">
              <a:rPr lang="en-US"/>
              <a:pPr>
                <a:defRPr/>
              </a:pPr>
              <a:t>2/24/2022</a:t>
            </a:fld>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6934200" y="6245225"/>
            <a:ext cx="2133600" cy="476250"/>
          </a:xfrm>
        </p:spPr>
        <p:txBody>
          <a:bodyPr/>
          <a:lstStyle>
            <a:lvl1pPr>
              <a:defRPr/>
            </a:lvl1pPr>
          </a:lstStyle>
          <a:p>
            <a:fld id="{76731B2B-C264-480A-A716-F269115C8650}" type="slidenum">
              <a:rPr lang="en-US" altLang="en-US"/>
              <a:pPr/>
              <a:t>‹#›</a:t>
            </a:fld>
            <a:endParaRPr lang="en-US" altLang="en-US"/>
          </a:p>
        </p:txBody>
      </p:sp>
    </p:spTree>
    <p:extLst>
      <p:ext uri="{BB962C8B-B14F-4D97-AF65-F5344CB8AC3E}">
        <p14:creationId xmlns:p14="http://schemas.microsoft.com/office/powerpoint/2010/main" val="92012259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FEMA Visual Templat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198438"/>
            <a:ext cx="8229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457200" y="10683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smtClean="0">
                <a:latin typeface="+mn-lt"/>
                <a:cs typeface="+mn-cs"/>
              </a:defRPr>
            </a:lvl1pPr>
          </a:lstStyle>
          <a:p>
            <a:pPr>
              <a:defRPr/>
            </a:pPr>
            <a:fld id="{4C4F96FD-F7FE-4169-803A-EA209D42B3A4}" type="datetimeFigureOut">
              <a:rPr lang="en-US"/>
              <a:pPr>
                <a:defRPr/>
              </a:pPr>
              <a:t>2/24/2022</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b="0">
                <a:latin typeface="+mn-lt"/>
                <a:cs typeface="+mn-cs"/>
              </a:defRPr>
            </a:lvl1pPr>
          </a:lstStyle>
          <a:p>
            <a:pPr>
              <a:defRPr/>
            </a:pPr>
            <a:endParaRPr lang="en-US"/>
          </a:p>
        </p:txBody>
      </p:sp>
      <p:cxnSp>
        <p:nvCxnSpPr>
          <p:cNvPr id="8" name="Straight Connector 7"/>
          <p:cNvCxnSpPr/>
          <p:nvPr/>
        </p:nvCxnSpPr>
        <p:spPr>
          <a:xfrm>
            <a:off x="457200" y="990600"/>
            <a:ext cx="80772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fld id="{150A3189-5BF8-4837-8421-55C6658230C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9" r:id="rId1"/>
    <p:sldLayoutId id="2147483693" r:id="rId2"/>
    <p:sldLayoutId id="2147483680" r:id="rId3"/>
    <p:sldLayoutId id="2147483681" r:id="rId4"/>
    <p:sldLayoutId id="2147483682" r:id="rId5"/>
    <p:sldLayoutId id="2147483683" r:id="rId6"/>
    <p:sldLayoutId id="2147483684" r:id="rId7"/>
    <p:sldLayoutId id="2147483685" r:id="rId8"/>
    <p:sldLayoutId id="2147483694" r:id="rId9"/>
    <p:sldLayoutId id="2147483686" r:id="rId10"/>
    <p:sldLayoutId id="2147483687" r:id="rId11"/>
    <p:sldLayoutId id="2147483688" r:id="rId12"/>
    <p:sldLayoutId id="2147483689" r:id="rId13"/>
    <p:sldLayoutId id="2147483690" r:id="rId14"/>
    <p:sldLayoutId id="2147483691" r:id="rId15"/>
    <p:sldLayoutId id="2147483692" r:id="rId16"/>
  </p:sldLayoutIdLst>
  <p:transition>
    <p:wipe dir="r"/>
  </p:transition>
  <p:txStyles>
    <p:titleStyle>
      <a:lvl1pPr algn="l" rtl="0" fontAlgn="base">
        <a:spcBef>
          <a:spcPct val="0"/>
        </a:spcBef>
        <a:spcAft>
          <a:spcPct val="0"/>
        </a:spcAft>
        <a:defRPr sz="3800" b="1">
          <a:solidFill>
            <a:srgbClr val="000066"/>
          </a:solidFill>
          <a:latin typeface="+mj-lt"/>
          <a:ea typeface="+mj-ea"/>
          <a:cs typeface="+mj-cs"/>
        </a:defRPr>
      </a:lvl1pPr>
      <a:lvl2pPr algn="l" rtl="0" fontAlgn="base">
        <a:spcBef>
          <a:spcPct val="0"/>
        </a:spcBef>
        <a:spcAft>
          <a:spcPct val="0"/>
        </a:spcAft>
        <a:defRPr sz="3800" b="1">
          <a:solidFill>
            <a:srgbClr val="000066"/>
          </a:solidFill>
          <a:latin typeface="Times New Roman" pitchFamily="18" charset="0"/>
          <a:cs typeface="Arial" charset="0"/>
        </a:defRPr>
      </a:lvl2pPr>
      <a:lvl3pPr algn="l" rtl="0" fontAlgn="base">
        <a:spcBef>
          <a:spcPct val="0"/>
        </a:spcBef>
        <a:spcAft>
          <a:spcPct val="0"/>
        </a:spcAft>
        <a:defRPr sz="3800" b="1">
          <a:solidFill>
            <a:srgbClr val="000066"/>
          </a:solidFill>
          <a:latin typeface="Times New Roman" pitchFamily="18" charset="0"/>
          <a:cs typeface="Arial" charset="0"/>
        </a:defRPr>
      </a:lvl3pPr>
      <a:lvl4pPr algn="l" rtl="0" fontAlgn="base">
        <a:spcBef>
          <a:spcPct val="0"/>
        </a:spcBef>
        <a:spcAft>
          <a:spcPct val="0"/>
        </a:spcAft>
        <a:defRPr sz="3800" b="1">
          <a:solidFill>
            <a:srgbClr val="000066"/>
          </a:solidFill>
          <a:latin typeface="Times New Roman" pitchFamily="18" charset="0"/>
          <a:cs typeface="Arial" charset="0"/>
        </a:defRPr>
      </a:lvl4pPr>
      <a:lvl5pPr algn="l" rtl="0" fontAlgn="base">
        <a:spcBef>
          <a:spcPct val="0"/>
        </a:spcBef>
        <a:spcAft>
          <a:spcPct val="0"/>
        </a:spcAft>
        <a:defRPr sz="3800" b="1">
          <a:solidFill>
            <a:srgbClr val="000066"/>
          </a:solidFill>
          <a:latin typeface="Times New Roman" pitchFamily="18" charset="0"/>
          <a:cs typeface="Arial" charset="0"/>
        </a:defRPr>
      </a:lvl5pPr>
      <a:lvl6pPr marL="457200" algn="l" rtl="0" eaLnBrk="1" fontAlgn="base" hangingPunct="1">
        <a:spcBef>
          <a:spcPct val="0"/>
        </a:spcBef>
        <a:spcAft>
          <a:spcPct val="0"/>
        </a:spcAft>
        <a:defRPr sz="3800" b="1">
          <a:solidFill>
            <a:srgbClr val="000066"/>
          </a:solidFill>
          <a:latin typeface="Times New Roman" pitchFamily="18" charset="0"/>
          <a:cs typeface="Arial" charset="0"/>
        </a:defRPr>
      </a:lvl6pPr>
      <a:lvl7pPr marL="914400" algn="l" rtl="0" eaLnBrk="1" fontAlgn="base" hangingPunct="1">
        <a:spcBef>
          <a:spcPct val="0"/>
        </a:spcBef>
        <a:spcAft>
          <a:spcPct val="0"/>
        </a:spcAft>
        <a:defRPr sz="3800" b="1">
          <a:solidFill>
            <a:srgbClr val="000066"/>
          </a:solidFill>
          <a:latin typeface="Times New Roman" pitchFamily="18" charset="0"/>
          <a:cs typeface="Arial" charset="0"/>
        </a:defRPr>
      </a:lvl7pPr>
      <a:lvl8pPr marL="1371600" algn="l" rtl="0" eaLnBrk="1" fontAlgn="base" hangingPunct="1">
        <a:spcBef>
          <a:spcPct val="0"/>
        </a:spcBef>
        <a:spcAft>
          <a:spcPct val="0"/>
        </a:spcAft>
        <a:defRPr sz="3800" b="1">
          <a:solidFill>
            <a:srgbClr val="000066"/>
          </a:solidFill>
          <a:latin typeface="Times New Roman" pitchFamily="18" charset="0"/>
          <a:cs typeface="Arial" charset="0"/>
        </a:defRPr>
      </a:lvl8pPr>
      <a:lvl9pPr marL="1828800" algn="l" rtl="0" eaLnBrk="1" fontAlgn="base" hangingPunct="1">
        <a:spcBef>
          <a:spcPct val="0"/>
        </a:spcBef>
        <a:spcAft>
          <a:spcPct val="0"/>
        </a:spcAft>
        <a:defRPr sz="3800" b="1">
          <a:solidFill>
            <a:srgbClr val="000066"/>
          </a:solidFill>
          <a:latin typeface="Times New Roman" pitchFamily="18" charset="0"/>
          <a:cs typeface="Arial" charset="0"/>
        </a:defRPr>
      </a:lvl9pPr>
    </p:titleStyle>
    <p:bodyStyle>
      <a:lvl1pPr algn="l" rtl="0" fontAlgn="base">
        <a:spcBef>
          <a:spcPct val="20000"/>
        </a:spcBef>
        <a:spcAft>
          <a:spcPct val="0"/>
        </a:spcAft>
        <a:tabLst>
          <a:tab pos="401638" algn="l"/>
        </a:tabLst>
        <a:defRPr sz="2800">
          <a:solidFill>
            <a:srgbClr val="000066"/>
          </a:solidFill>
          <a:latin typeface="+mn-lt"/>
          <a:ea typeface="+mn-ea"/>
          <a:cs typeface="+mn-cs"/>
        </a:defRPr>
      </a:lvl1pPr>
      <a:lvl2pPr marL="457200" indent="-342900" algn="l" rtl="0" fontAlgn="base">
        <a:spcBef>
          <a:spcPct val="20000"/>
        </a:spcBef>
        <a:spcAft>
          <a:spcPct val="0"/>
        </a:spcAft>
        <a:buFont typeface="Arial" panose="020B0604020202020204" pitchFamily="34" charset="0"/>
        <a:buChar char="•"/>
        <a:tabLst>
          <a:tab pos="401638" algn="l"/>
        </a:tabLst>
        <a:defRPr sz="2800">
          <a:solidFill>
            <a:srgbClr val="000066"/>
          </a:solidFill>
          <a:latin typeface="+mn-lt"/>
          <a:cs typeface="+mn-cs"/>
        </a:defRPr>
      </a:lvl2pPr>
      <a:lvl3pPr marL="9144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3pPr>
      <a:lvl4pPr marL="13716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4pPr>
      <a:lvl5pPr marL="2174875" indent="-228600" algn="l" rtl="0" fontAlgn="base">
        <a:spcBef>
          <a:spcPct val="20000"/>
        </a:spcBef>
        <a:spcAft>
          <a:spcPct val="0"/>
        </a:spcAft>
        <a:buChar char="»"/>
        <a:tabLst>
          <a:tab pos="401638" algn="l"/>
        </a:tabLst>
        <a:defRPr sz="2000" b="1">
          <a:solidFill>
            <a:srgbClr val="000066"/>
          </a:solidFill>
          <a:latin typeface="+mn-lt"/>
          <a:cs typeface="+mn-cs"/>
        </a:defRPr>
      </a:lvl5pPr>
      <a:lvl6pPr marL="26320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6pPr>
      <a:lvl7pPr marL="30892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7pPr>
      <a:lvl8pPr marL="35464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8pPr>
      <a:lvl9pPr marL="40036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spcBef>
                <a:spcPct val="100000"/>
              </a:spcBef>
              <a:buSzPct val="99000"/>
            </a:pPr>
            <a:r>
              <a:rPr lang="en-US" altLang="en-US"/>
              <a:t>Unit Objectives</a:t>
            </a:r>
          </a:p>
        </p:txBody>
      </p:sp>
      <p:sp>
        <p:nvSpPr>
          <p:cNvPr id="2" name="Content Placeholder 1"/>
          <p:cNvSpPr>
            <a:spLocks noGrp="1"/>
          </p:cNvSpPr>
          <p:nvPr>
            <p:ph idx="1"/>
          </p:nvPr>
        </p:nvSpPr>
        <p:spPr/>
        <p:txBody>
          <a:bodyPr>
            <a:normAutofit fontScale="92500"/>
          </a:bodyPr>
          <a:lstStyle/>
          <a:p>
            <a:pPr>
              <a:spcBef>
                <a:spcPct val="100000"/>
              </a:spcBef>
              <a:buSzPct val="99000"/>
            </a:pPr>
            <a:r>
              <a:rPr lang="en-US" kern="1200" dirty="0">
                <a:latin typeface="Arial" panose="020B0604020202020204" pitchFamily="34" charset="0"/>
                <a:cs typeface="Arial" panose="020B0604020202020204" pitchFamily="34" charset="0"/>
              </a:rPr>
              <a:t>At the end of this lesson, you should be able to:</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chain of command and formal communication relationships.</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Identify common leadership responsibilities and values.</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span of control and modular development.</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the use of position titles.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4567D282-8101-45A1-A6E9-DEC9EEDD5A33}" type="slidenum">
              <a:rPr lang="en-US" altLang="en-US" smtClean="0"/>
              <a:pPr>
                <a:spcBef>
                  <a:spcPct val="100000"/>
                </a:spcBef>
                <a:buSzPct val="99000"/>
              </a:pPr>
              <a:t>1</a:t>
            </a:fld>
            <a:endParaRPr lang="en-US" altLang="en-US"/>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spcBef>
                <a:spcPct val="100000"/>
              </a:spcBef>
              <a:buSzPct val="99000"/>
            </a:pPr>
            <a:r>
              <a:rPr lang="en-US" altLang="en-US"/>
              <a:t>Informal Communication</a:t>
            </a:r>
          </a:p>
        </p:txBody>
      </p:sp>
      <p:sp>
        <p:nvSpPr>
          <p:cNvPr id="2" name="Content Placeholder 1"/>
          <p:cNvSpPr>
            <a:spLocks noGrp="1"/>
          </p:cNvSpPr>
          <p:nvPr>
            <p:ph sz="quarter" idx="13"/>
          </p:nvPr>
        </p:nvSpPr>
        <p:spPr/>
        <p:txBody>
          <a:bodyPr>
            <a:normAutofit fontScale="70000" lnSpcReduction="20000"/>
          </a:bodyPr>
          <a:lstStyle/>
          <a:p>
            <a:pPr>
              <a:spcBef>
                <a:spcPct val="100000"/>
              </a:spcBef>
              <a:buSzPct val="99000"/>
            </a:pPr>
            <a:r>
              <a:rPr lang="en-US" kern="1200">
                <a:latin typeface="Arial" panose="020B0604020202020204" pitchFamily="34" charset="0"/>
                <a:cs typeface="Arial" panose="020B0604020202020204" pitchFamily="34" charset="0"/>
              </a:rPr>
              <a:t>Informal communication:</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Is used to exchange incident or event information only</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Is NOT used for:</a:t>
            </a:r>
            <a:endParaRPr lang="en-US"/>
          </a:p>
          <a:p>
            <a:pPr marL="635000" lvl="2" indent="-254000">
              <a:spcBef>
                <a:spcPct val="100000"/>
              </a:spcBef>
              <a:buSzPct val="99000"/>
            </a:pPr>
            <a:r>
              <a:rPr lang="en-US" kern="1200">
                <a:latin typeface="Arial" panose="020B0604020202020204" pitchFamily="34" charset="0"/>
                <a:cs typeface="Arial" panose="020B0604020202020204" pitchFamily="34" charset="0"/>
              </a:rPr>
              <a:t>Formal requests for additional resources</a:t>
            </a:r>
            <a:endParaRPr lang="en-US"/>
          </a:p>
          <a:p>
            <a:pPr marL="635000" lvl="2" indent="-254000">
              <a:spcBef>
                <a:spcPct val="100000"/>
              </a:spcBef>
              <a:buSzPct val="99000"/>
            </a:pPr>
            <a:r>
              <a:rPr lang="en-US" kern="1200">
                <a:latin typeface="Arial" panose="020B0604020202020204" pitchFamily="34" charset="0"/>
                <a:cs typeface="Arial" panose="020B0604020202020204" pitchFamily="34" charset="0"/>
              </a:rPr>
              <a:t>Tasking work assignments</a:t>
            </a:r>
            <a:endParaRPr lang="en-US"/>
          </a:p>
          <a:p>
            <a:pPr>
              <a:spcBef>
                <a:spcPct val="100000"/>
              </a:spcBef>
              <a:buSzPct val="99000"/>
            </a:pPr>
            <a:r>
              <a:rPr lang="en-US" kern="1200">
                <a:latin typeface="Arial" panose="020B0604020202020204" pitchFamily="34" charset="0"/>
                <a:cs typeface="Arial" panose="020B0604020202020204" pitchFamily="34" charset="0"/>
              </a:rPr>
              <a:t>Within the ICS organization, critical information must flow freely! </a:t>
            </a:r>
            <a:endParaRPr lang="en-US"/>
          </a:p>
        </p:txBody>
      </p:sp>
      <p:pic>
        <p:nvPicPr>
          <p:cNvPr id="8" name="Picture 4" descr="2 photos of emergency personnel. One in the field and the other in a classroom."/>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165350"/>
            <a:ext cx="1714500"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10</a:t>
            </a:fld>
            <a:endParaRPr lang="en-US" altLang="en-US"/>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spcBef>
                <a:spcPct val="100000"/>
              </a:spcBef>
              <a:buSzPct val="99000"/>
            </a:pPr>
            <a:r>
              <a:rPr lang="en-US" altLang="en-US"/>
              <a:t>Informal Communication (Continued)</a:t>
            </a:r>
          </a:p>
        </p:txBody>
      </p:sp>
      <p:sp>
        <p:nvSpPr>
          <p:cNvPr id="2" name="Content Placeholder 1"/>
          <p:cNvSpPr>
            <a:spLocks noGrp="1"/>
          </p:cNvSpPr>
          <p:nvPr>
            <p:ph sz="quarter" idx="13"/>
          </p:nvPr>
        </p:nvSpPr>
        <p:spPr/>
        <p:txBody>
          <a:bodyPr>
            <a:normAutofit fontScale="77500" lnSpcReduction="20000"/>
          </a:bodyPr>
          <a:lstStyle/>
          <a:p>
            <a:pPr>
              <a:spcBef>
                <a:spcPct val="100000"/>
              </a:spcBef>
              <a:buSzPct val="99000"/>
            </a:pPr>
            <a:r>
              <a:rPr lang="en-US" kern="1200">
                <a:latin typeface="Arial" panose="020B0604020202020204" pitchFamily="34" charset="0"/>
                <a:cs typeface="Arial" panose="020B0604020202020204" pitchFamily="34" charset="0"/>
              </a:rPr>
              <a:t>Examples of informal communication are as follows: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The Communications Unit Leader may directly contact the Resources Unit Leader to determine the number of persons requiring communications devices.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The Cost Unit Leader may directly discuss and share information on alternative strategies with the Planning Section Chief. </a:t>
            </a:r>
            <a:endParaRPr lang="en-US"/>
          </a:p>
        </p:txBody>
      </p:sp>
      <p:pic>
        <p:nvPicPr>
          <p:cNvPr id="8" name="Picture 4" descr="Communications flowchart with Planning Section, Resources Unit, Logistics Section, Communications Unit. Double arrow between Units.  Planning Section, Finance Admin Section, Cost Unit. Double arrow between Planning Section and Cost Unit."/>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240337" y="2303462"/>
            <a:ext cx="2857500"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11</a:t>
            </a:fld>
            <a:endParaRPr lang="en-US" altLang="en-US"/>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spcBef>
                <a:spcPct val="100000"/>
              </a:spcBef>
              <a:buSzPct val="99000"/>
            </a:pPr>
            <a:r>
              <a:rPr lang="en-US" altLang="en-US"/>
              <a:t>ACTIVITY 2.2: INCIDENT COMMUNICATIONS </a:t>
            </a:r>
          </a:p>
        </p:txBody>
      </p:sp>
      <p:sp>
        <p:nvSpPr>
          <p:cNvPr id="2" name="Content Placeholder 1"/>
          <p:cNvSpPr>
            <a:spLocks noGrp="1"/>
          </p:cNvSpPr>
          <p:nvPr>
            <p:ph idx="1"/>
          </p:nvPr>
        </p:nvSpPr>
        <p:spPr/>
        <p:txBody>
          <a:bodyPr>
            <a:normAutofit fontScale="55000" lnSpcReduction="20000"/>
          </a:bodyPr>
          <a:lstStyle/>
          <a:p>
            <a:pPr>
              <a:spcBef>
                <a:spcPct val="100000"/>
              </a:spcBef>
              <a:buSzPct val="99000"/>
            </a:pPr>
            <a:r>
              <a:rPr lang="en-US" b="1" u="sng" kern="1200" dirty="0">
                <a:latin typeface="Arial" panose="020B0604020202020204" pitchFamily="34" charset="0"/>
                <a:cs typeface="Arial" panose="020B0604020202020204" pitchFamily="34" charset="0"/>
              </a:rPr>
              <a:t>Activity Purpose:</a:t>
            </a:r>
            <a:r>
              <a:rPr lang="en-US" kern="1200" dirty="0">
                <a:latin typeface="Arial" panose="020B0604020202020204" pitchFamily="34" charset="0"/>
                <a:cs typeface="Arial" panose="020B0604020202020204" pitchFamily="34" charset="0"/>
              </a:rPr>
              <a:t> To practice identifying communication strategies to avoid problems during incident operations.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Time:</a:t>
            </a:r>
            <a:r>
              <a:rPr lang="en-US" kern="1200" dirty="0">
                <a:latin typeface="Arial" panose="020B0604020202020204" pitchFamily="34" charset="0"/>
                <a:cs typeface="Arial" panose="020B0604020202020204" pitchFamily="34" charset="0"/>
              </a:rPr>
              <a:t> 15 minutes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Instructions:</a:t>
            </a:r>
            <a:r>
              <a:rPr lang="en-US" kern="1200" dirty="0">
                <a:latin typeface="Arial" panose="020B0604020202020204" pitchFamily="34" charset="0"/>
                <a:cs typeface="Arial" panose="020B0604020202020204" pitchFamily="34" charset="0"/>
              </a:rPr>
              <a:t> Working with your team</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Read the scenario in your Student Manual.</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Identify strategies to address the communications problem.</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List the strategies on chart paper.</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Choose a spokesperson. Be prepared to present your findings to the class in 10 minutes. </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Case Scenario:</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Emergency communications at the Pentagon site proved challenging on September 11, 2001. Radio communications among emergency responders quickly became overloaded. These communication problems persisted throughout rescue operations. There was a need to record the identification number and location of each piece of equipment on the Pentagon grounds. Radio communications could not be employed to perform this task.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4567D282-8101-45A1-A6E9-DEC9EEDD5A33}" type="slidenum">
              <a:rPr lang="en-US" altLang="en-US" smtClean="0"/>
              <a:pPr>
                <a:spcBef>
                  <a:spcPct val="100000"/>
                </a:spcBef>
                <a:buSzPct val="99000"/>
              </a:pPr>
              <a:t>12</a:t>
            </a:fld>
            <a:endParaRPr lang="en-US" altLang="en-US"/>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p:cNvSpPr>
            <a:spLocks noGrp="1"/>
          </p:cNvSpPr>
          <p:nvPr>
            <p:ph sz="quarter" idx="14"/>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Why is leadership an essential element of successful incident/event management?</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2B360769-4982-4E97-BA3B-897784694983}" type="slidenum">
              <a:rPr lang="en-US" altLang="en-US" smtClean="0"/>
              <a:pPr>
                <a:spcBef>
                  <a:spcPct val="100000"/>
                </a:spcBef>
                <a:buSzPct val="99000"/>
              </a:pPr>
              <a:t>13</a:t>
            </a:fld>
            <a:endParaRPr lang="en-US" altLang="en-US"/>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spcBef>
                <a:spcPct val="100000"/>
              </a:spcBef>
              <a:buSzPct val="99000"/>
            </a:pPr>
            <a:r>
              <a:rPr lang="en-US" altLang="en-US"/>
              <a:t>Common Leadership Responsibilities</a:t>
            </a:r>
          </a:p>
        </p:txBody>
      </p:sp>
      <p:sp>
        <p:nvSpPr>
          <p:cNvPr id="2" name="Content Placeholder 1"/>
          <p:cNvSpPr>
            <a:spLocks noGrp="1"/>
          </p:cNvSpPr>
          <p:nvPr>
            <p:ph sz="quarter" idx="13"/>
          </p:nvPr>
        </p:nvSpPr>
        <p:spPr/>
        <p:txBody>
          <a:bodyPr>
            <a:normAutofit fontScale="55000" lnSpcReduction="20000"/>
          </a:bodyPr>
          <a:lstStyle/>
          <a:p>
            <a:pPr>
              <a:spcBef>
                <a:spcPct val="100000"/>
              </a:spcBef>
              <a:buSzPct val="99000"/>
            </a:pPr>
            <a:r>
              <a:rPr lang="en-US" kern="1200">
                <a:latin typeface="Arial" panose="020B0604020202020204" pitchFamily="34" charset="0"/>
                <a:cs typeface="Arial" panose="020B0604020202020204" pitchFamily="34" charset="0"/>
              </a:rPr>
              <a:t>A good leader:</a:t>
            </a:r>
            <a:endParaRPr lang="en-US"/>
          </a:p>
          <a:p>
            <a:pPr marL="254000" lvl="1" indent="-254000">
              <a:spcBef>
                <a:spcPct val="100000"/>
              </a:spcBef>
              <a:buSzPct val="99000"/>
            </a:pPr>
            <a:r>
              <a:rPr lang="en-US" b="1" kern="1200">
                <a:latin typeface="Arial" panose="020B0604020202020204" pitchFamily="34" charset="0"/>
                <a:ea typeface="+mn-ea"/>
                <a:cs typeface="Arial" panose="020B0604020202020204" pitchFamily="34" charset="0"/>
              </a:rPr>
              <a:t>Communicates</a:t>
            </a:r>
            <a:r>
              <a:rPr lang="en-US" kern="1200">
                <a:latin typeface="Arial" panose="020B0604020202020204" pitchFamily="34" charset="0"/>
                <a:cs typeface="Arial" panose="020B0604020202020204" pitchFamily="34" charset="0"/>
              </a:rPr>
              <a:t>by giving specific instructions and asking for feedback.</a:t>
            </a:r>
            <a:endParaRPr lang="en-US"/>
          </a:p>
          <a:p>
            <a:pPr marL="254000" lvl="1" indent="-254000">
              <a:spcBef>
                <a:spcPct val="100000"/>
              </a:spcBef>
              <a:buSzPct val="99000"/>
            </a:pPr>
            <a:r>
              <a:rPr lang="en-US" b="1" kern="1200">
                <a:latin typeface="Arial" panose="020B0604020202020204" pitchFamily="34" charset="0"/>
                <a:ea typeface="+mn-ea"/>
                <a:cs typeface="Arial" panose="020B0604020202020204" pitchFamily="34" charset="0"/>
              </a:rPr>
              <a:t>Supervises </a:t>
            </a:r>
            <a:r>
              <a:rPr lang="en-US" kern="1200">
                <a:latin typeface="Arial" panose="020B0604020202020204" pitchFamily="34" charset="0"/>
                <a:cs typeface="Arial" panose="020B0604020202020204" pitchFamily="34" charset="0"/>
              </a:rPr>
              <a:t>the scene of action. </a:t>
            </a:r>
            <a:endParaRPr lang="en-US"/>
          </a:p>
          <a:p>
            <a:pPr marL="254000" lvl="1" indent="-254000">
              <a:spcBef>
                <a:spcPct val="100000"/>
              </a:spcBef>
              <a:buSzPct val="99000"/>
            </a:pPr>
            <a:r>
              <a:rPr lang="en-US" b="1" kern="1200">
                <a:latin typeface="Arial" panose="020B0604020202020204" pitchFamily="34" charset="0"/>
                <a:ea typeface="+mn-ea"/>
                <a:cs typeface="Arial" panose="020B0604020202020204" pitchFamily="34" charset="0"/>
              </a:rPr>
              <a:t>Evaluates</a:t>
            </a:r>
            <a:r>
              <a:rPr lang="en-US" kern="1200">
                <a:latin typeface="Arial" panose="020B0604020202020204" pitchFamily="34" charset="0"/>
                <a:cs typeface="Arial" panose="020B0604020202020204" pitchFamily="34" charset="0"/>
              </a:rPr>
              <a:t>the effectiveness of the plan.</a:t>
            </a:r>
            <a:endParaRPr lang="en-US"/>
          </a:p>
          <a:p>
            <a:pPr marL="254000" lvl="1" indent="-254000">
              <a:spcBef>
                <a:spcPct val="100000"/>
              </a:spcBef>
              <a:buSzPct val="99000"/>
            </a:pPr>
            <a:r>
              <a:rPr lang="en-US" b="1" kern="1200">
                <a:latin typeface="Arial" panose="020B0604020202020204" pitchFamily="34" charset="0"/>
                <a:ea typeface="+mn-ea"/>
                <a:cs typeface="Arial" panose="020B0604020202020204" pitchFamily="34" charset="0"/>
              </a:rPr>
              <a:t>Understands</a:t>
            </a:r>
            <a:r>
              <a:rPr lang="en-US" kern="1200">
                <a:latin typeface="Arial" panose="020B0604020202020204" pitchFamily="34" charset="0"/>
                <a:ea typeface="+mn-ea"/>
                <a:cs typeface="Arial" panose="020B0604020202020204" pitchFamily="34" charset="0"/>
              </a:rPr>
              <a:t> </a:t>
            </a:r>
            <a:r>
              <a:rPr lang="en-US" b="1" kern="1200">
                <a:latin typeface="Arial" panose="020B0604020202020204" pitchFamily="34" charset="0"/>
                <a:ea typeface="+mn-ea"/>
                <a:cs typeface="Arial" panose="020B0604020202020204" pitchFamily="34" charset="0"/>
              </a:rPr>
              <a:t>and accepts</a:t>
            </a:r>
            <a:r>
              <a:rPr lang="en-US" kern="1200">
                <a:latin typeface="Arial" panose="020B0604020202020204" pitchFamily="34" charset="0"/>
                <a:cs typeface="Arial" panose="020B0604020202020204" pitchFamily="34" charset="0"/>
              </a:rPr>
              <a:t>the need to modify plans or instructions.</a:t>
            </a:r>
            <a:endParaRPr lang="en-US"/>
          </a:p>
          <a:p>
            <a:pPr marL="254000" lvl="1" indent="-254000">
              <a:spcBef>
                <a:spcPct val="100000"/>
              </a:spcBef>
              <a:buSzPct val="99000"/>
            </a:pPr>
            <a:r>
              <a:rPr lang="en-US" b="1" kern="1200">
                <a:latin typeface="Arial" panose="020B0604020202020204" pitchFamily="34" charset="0"/>
                <a:ea typeface="+mn-ea"/>
                <a:cs typeface="Arial" panose="020B0604020202020204" pitchFamily="34" charset="0"/>
              </a:rPr>
              <a:t>Ensures</a:t>
            </a:r>
            <a:r>
              <a:rPr lang="en-US" kern="1200">
                <a:latin typeface="Arial" panose="020B0604020202020204" pitchFamily="34" charset="0"/>
                <a:cs typeface="Arial" panose="020B0604020202020204" pitchFamily="34" charset="0"/>
              </a:rPr>
              <a:t>safe work practices.</a:t>
            </a:r>
            <a:endParaRPr lang="en-US"/>
          </a:p>
          <a:p>
            <a:pPr marL="254000" lvl="1" indent="-254000">
              <a:spcBef>
                <a:spcPct val="100000"/>
              </a:spcBef>
              <a:buSzPct val="99000"/>
            </a:pPr>
            <a:r>
              <a:rPr lang="en-US" b="1" kern="1200">
                <a:latin typeface="Arial" panose="020B0604020202020204" pitchFamily="34" charset="0"/>
                <a:ea typeface="+mn-ea"/>
                <a:cs typeface="Arial" panose="020B0604020202020204" pitchFamily="34" charset="0"/>
              </a:rPr>
              <a:t>Takes command</a:t>
            </a:r>
            <a:r>
              <a:rPr lang="en-US" kern="1200">
                <a:latin typeface="Arial" panose="020B0604020202020204" pitchFamily="34" charset="0"/>
                <a:cs typeface="Arial" panose="020B0604020202020204" pitchFamily="34" charset="0"/>
              </a:rPr>
              <a:t>of assigned resources.</a:t>
            </a:r>
            <a:endParaRPr lang="en-US"/>
          </a:p>
          <a:p>
            <a:pPr marL="254000" lvl="1" indent="-254000">
              <a:spcBef>
                <a:spcPct val="100000"/>
              </a:spcBef>
              <a:buSzPct val="99000"/>
            </a:pPr>
            <a:r>
              <a:rPr lang="en-US" b="1" kern="1200">
                <a:latin typeface="Arial" panose="020B0604020202020204" pitchFamily="34" charset="0"/>
                <a:ea typeface="+mn-ea"/>
                <a:cs typeface="Arial" panose="020B0604020202020204" pitchFamily="34" charset="0"/>
              </a:rPr>
              <a:t>Motivates </a:t>
            </a:r>
            <a:r>
              <a:rPr lang="en-US" kern="1200">
                <a:latin typeface="Arial" panose="020B0604020202020204" pitchFamily="34" charset="0"/>
                <a:cs typeface="Arial" panose="020B0604020202020204" pitchFamily="34" charset="0"/>
              </a:rPr>
              <a:t>with a "can do safely" attitude.</a:t>
            </a:r>
            <a:endParaRPr lang="en-US"/>
          </a:p>
          <a:p>
            <a:pPr marL="254000" lvl="1" indent="-254000">
              <a:spcBef>
                <a:spcPct val="100000"/>
              </a:spcBef>
              <a:buSzPct val="99000"/>
            </a:pPr>
            <a:r>
              <a:rPr lang="en-US" b="1" kern="1200">
                <a:latin typeface="Arial" panose="020B0604020202020204" pitchFamily="34" charset="0"/>
                <a:ea typeface="+mn-ea"/>
                <a:cs typeface="Arial" panose="020B0604020202020204" pitchFamily="34" charset="0"/>
              </a:rPr>
              <a:t>Demonstrates</a:t>
            </a:r>
            <a:r>
              <a:rPr lang="en-US" kern="1200">
                <a:latin typeface="Arial" panose="020B0604020202020204" pitchFamily="34" charset="0"/>
                <a:cs typeface="Arial" panose="020B0604020202020204" pitchFamily="34" charset="0"/>
              </a:rPr>
              <a:t>initiative by taking action.</a:t>
            </a:r>
            <a:endParaRPr lang="en-US"/>
          </a:p>
          <a:p>
            <a:pPr>
              <a:spcBef>
                <a:spcPct val="100000"/>
              </a:spcBef>
              <a:buSzPct val="99000"/>
            </a:pPr>
            <a:r>
              <a:rPr lang="en-US" kern="1200">
                <a:latin typeface="Arial" panose="020B0604020202020204" pitchFamily="34" charset="0"/>
                <a:cs typeface="Arial" panose="020B0604020202020204" pitchFamily="34" charset="0"/>
              </a:rPr>
              <a:t> </a:t>
            </a:r>
            <a:endParaRPr lang="en-US"/>
          </a:p>
        </p:txBody>
      </p:sp>
      <p:pic>
        <p:nvPicPr>
          <p:cNvPr id="8" name="Picture 4" descr="FEMA personnel discussing paperwork."/>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14</a:t>
            </a:fld>
            <a:endParaRPr lang="en-US" altLang="en-US"/>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spcBef>
                <a:spcPct val="100000"/>
              </a:spcBef>
              <a:buSzPct val="99000"/>
            </a:pPr>
            <a:r>
              <a:rPr lang="en-US" altLang="en-US"/>
              <a:t>Leadership &amp; Values</a:t>
            </a:r>
          </a:p>
        </p:txBody>
      </p:sp>
      <p:sp>
        <p:nvSpPr>
          <p:cNvPr id="2" name="Content Placeholder 1"/>
          <p:cNvSpPr>
            <a:spLocks noGrp="1"/>
          </p:cNvSpPr>
          <p:nvPr>
            <p:ph sz="quarter" idx="13"/>
          </p:nvPr>
        </p:nvSpPr>
        <p:spPr/>
        <p:txBody>
          <a:bodyPr>
            <a:normAutofit fontScale="77500" lnSpcReduction="20000"/>
          </a:bodyPr>
          <a:lstStyle/>
          <a:p>
            <a:pPr>
              <a:spcBef>
                <a:spcPct val="100000"/>
              </a:spcBef>
              <a:buSzPct val="99000"/>
            </a:pPr>
            <a:r>
              <a:rPr lang="en-US" kern="1200">
                <a:latin typeface="Arial" panose="020B0604020202020204" pitchFamily="34" charset="0"/>
                <a:cs typeface="Arial" panose="020B0604020202020204" pitchFamily="34" charset="0"/>
              </a:rPr>
              <a:t>A leader commits to excellence in all aspects of his or her professional responsibility. Leaders should know, understand, and practice the leadership responsibilities and recognize the relationship between these responsibilities and the leadership values. Commitment to duty, respect, and integrity are essential values that must be demonstrated in order for a leader to be effective. </a:t>
            </a:r>
            <a:endParaRPr lang="en-US"/>
          </a:p>
        </p:txBody>
      </p:sp>
      <p:pic>
        <p:nvPicPr>
          <p:cNvPr id="8" name="Picture 4" descr="Disaster Worker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15</a:t>
            </a:fld>
            <a:endParaRPr lang="en-US" altLang="en-US"/>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spcBef>
                <a:spcPct val="100000"/>
              </a:spcBef>
              <a:buSzPct val="99000"/>
            </a:pPr>
            <a:r>
              <a:rPr lang="en-US" altLang="en-US"/>
              <a:t>Commitment to Duty</a:t>
            </a:r>
          </a:p>
        </p:txBody>
      </p:sp>
      <p:sp>
        <p:nvSpPr>
          <p:cNvPr id="2" name="Content Placeholder 1"/>
          <p:cNvSpPr>
            <a:spLocks noGrp="1"/>
          </p:cNvSpPr>
          <p:nvPr>
            <p:ph sz="quarter" idx="13"/>
          </p:nvPr>
        </p:nvSpPr>
        <p:spPr>
          <a:xfrm>
            <a:off x="457200" y="1153077"/>
            <a:ext cx="4352925" cy="4492625"/>
          </a:xfrm>
        </p:spPr>
        <p:txBody>
          <a:bodyPr>
            <a:noAutofit/>
          </a:bodyPr>
          <a:lstStyle/>
          <a:p>
            <a:pPr>
              <a:spcBef>
                <a:spcPct val="100000"/>
              </a:spcBef>
              <a:buSzPct val="99000"/>
            </a:pPr>
            <a:r>
              <a:rPr lang="en-US" sz="1400" kern="1200" dirty="0">
                <a:latin typeface="Arial" panose="020B0604020202020204" pitchFamily="34" charset="0"/>
                <a:cs typeface="Arial" panose="020B0604020202020204" pitchFamily="34" charset="0"/>
              </a:rPr>
              <a:t>Duty begins with everything required by law and policy, but it is much more than simply fulfilling requirements. </a:t>
            </a:r>
            <a:endParaRPr lang="en-US" sz="1400" dirty="0"/>
          </a:p>
          <a:p>
            <a:pPr>
              <a:spcBef>
                <a:spcPct val="100000"/>
              </a:spcBef>
              <a:buSzPct val="99000"/>
            </a:pPr>
            <a:r>
              <a:rPr lang="en-US" sz="1400" kern="1200" dirty="0">
                <a:latin typeface="Arial" panose="020B0604020202020204" pitchFamily="34" charset="0"/>
                <a:cs typeface="Arial" panose="020B0604020202020204" pitchFamily="34" charset="0"/>
              </a:rPr>
              <a:t>How does an effective leader demonstrate commitment to duty to those he or she leads? </a:t>
            </a:r>
            <a:endParaRPr lang="en-US" sz="1400" dirty="0"/>
          </a:p>
          <a:p>
            <a:pPr>
              <a:spcBef>
                <a:spcPct val="100000"/>
              </a:spcBef>
              <a:buSzPct val="99000"/>
            </a:pPr>
            <a:r>
              <a:rPr lang="en-US" sz="1400" kern="1200" dirty="0">
                <a:latin typeface="Arial" panose="020B0604020202020204" pitchFamily="34" charset="0"/>
                <a:cs typeface="Arial" panose="020B0604020202020204" pitchFamily="34" charset="0"/>
              </a:rPr>
              <a:t>An effective leader should try to: </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Take charge within his or her scope of authority. </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Be prepared to step out of a tactical role to assume a leadership role. </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Be proficient in his or her job. </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Make sound and timely decisions. </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Ensure tasks are understood. </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Develop subordinates for future events. </a:t>
            </a:r>
            <a:endParaRPr lang="en-US" sz="1400" dirty="0"/>
          </a:p>
        </p:txBody>
      </p:sp>
      <p:pic>
        <p:nvPicPr>
          <p:cNvPr id="8" name="Picture 4" descr="Emergency personnel in training"/>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16</a:t>
            </a:fld>
            <a:endParaRPr lang="en-US" altLang="en-US"/>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p:cNvSpPr>
            <a:spLocks noGrp="1"/>
          </p:cNvSpPr>
          <p:nvPr>
            <p:ph sz="quarter" idx="14"/>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What can you do to demonstrate your commitment to duty to those you lead?</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2B360769-4982-4E97-BA3B-897784694983}" type="slidenum">
              <a:rPr lang="en-US" altLang="en-US" smtClean="0"/>
              <a:pPr>
                <a:spcBef>
                  <a:spcPct val="100000"/>
                </a:spcBef>
                <a:buSzPct val="99000"/>
              </a:pPr>
              <a:t>17</a:t>
            </a:fld>
            <a:endParaRPr lang="en-US" altLang="en-US"/>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spcBef>
                <a:spcPct val="100000"/>
              </a:spcBef>
              <a:buSzPct val="99000"/>
            </a:pPr>
            <a:r>
              <a:rPr lang="en-US" altLang="en-US"/>
              <a:t>Leadership &amp; Respect</a:t>
            </a:r>
          </a:p>
        </p:txBody>
      </p:sp>
      <p:sp>
        <p:nvSpPr>
          <p:cNvPr id="2" name="Content Placeholder 1"/>
          <p:cNvSpPr>
            <a:spLocks noGrp="1"/>
          </p:cNvSpPr>
          <p:nvPr>
            <p:ph sz="quarter" idx="13"/>
          </p:nvPr>
        </p:nvSpPr>
        <p:spPr/>
        <p:txBody>
          <a:bodyPr>
            <a:normAutofit fontScale="55000" lnSpcReduction="20000"/>
          </a:bodyPr>
          <a:lstStyle/>
          <a:p>
            <a:pPr>
              <a:spcBef>
                <a:spcPct val="100000"/>
              </a:spcBef>
              <a:buSzPct val="99000"/>
            </a:pPr>
            <a:r>
              <a:rPr lang="en-US" kern="1200" dirty="0">
                <a:latin typeface="Arial" panose="020B0604020202020204" pitchFamily="34" charset="0"/>
                <a:cs typeface="Arial" panose="020B0604020202020204" pitchFamily="34" charset="0"/>
              </a:rPr>
              <a:t>In order to maintain leadership and respect, a leader should: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Know his or her subordinates and look out for their well-being. A leader’s workforce is his or her greatest resource. Not all workers will succeed equally, but they all deserve respect.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Keep his or her subordinates and supervisor informed by providing accurate and timely briefings and giving the intent behind assignments and tasks.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Build the team. Conducting frequent briefings and debriefings with the team enables a leader to monitor progress and identify lessons learned. Considerations made during these meetings should include team experience, fatigue, and physical limitations when accepting assignments. </a:t>
            </a:r>
            <a:endParaRPr lang="en-US" dirty="0"/>
          </a:p>
        </p:txBody>
      </p:sp>
      <p:pic>
        <p:nvPicPr>
          <p:cNvPr id="8" name="Picture 4" descr="Two firemen"/>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18</a:t>
            </a:fld>
            <a:endParaRPr lang="en-US" altLang="en-US"/>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spcBef>
                <a:spcPct val="100000"/>
              </a:spcBef>
              <a:buSzPct val="99000"/>
            </a:pPr>
            <a:r>
              <a:rPr lang="en-US" altLang="en-US" sz="3200" dirty="0"/>
              <a:t>ACTIVITY 2.3: INCIDENT LEADERSHIP </a:t>
            </a:r>
          </a:p>
        </p:txBody>
      </p:sp>
      <p:sp>
        <p:nvSpPr>
          <p:cNvPr id="2" name="Content Placeholder 1"/>
          <p:cNvSpPr>
            <a:spLocks noGrp="1"/>
          </p:cNvSpPr>
          <p:nvPr>
            <p:ph idx="1"/>
          </p:nvPr>
        </p:nvSpPr>
        <p:spPr/>
        <p:txBody>
          <a:bodyPr>
            <a:normAutofit fontScale="70000" lnSpcReduction="20000"/>
          </a:bodyPr>
          <a:lstStyle/>
          <a:p>
            <a:pPr>
              <a:spcBef>
                <a:spcPct val="100000"/>
              </a:spcBef>
              <a:buSzPct val="99000"/>
            </a:pPr>
            <a:r>
              <a:rPr lang="en-US" b="1" u="sng" kern="1200" dirty="0">
                <a:latin typeface="Arial" panose="020B0604020202020204" pitchFamily="34" charset="0"/>
                <a:cs typeface="Arial" panose="020B0604020202020204" pitchFamily="34" charset="0"/>
              </a:rPr>
              <a:t>Activity Purpose:</a:t>
            </a:r>
            <a:r>
              <a:rPr lang="en-US" kern="1200" dirty="0">
                <a:latin typeface="Arial" panose="020B0604020202020204" pitchFamily="34" charset="0"/>
                <a:cs typeface="Arial" panose="020B0604020202020204" pitchFamily="34" charset="0"/>
              </a:rPr>
              <a:t> To stimulate thought and discussion about desirable leadership qualities.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Time:</a:t>
            </a:r>
            <a:r>
              <a:rPr lang="en-US" kern="1200" dirty="0">
                <a:latin typeface="Arial" panose="020B0604020202020204" pitchFamily="34" charset="0"/>
                <a:cs typeface="Arial" panose="020B0604020202020204" pitchFamily="34" charset="0"/>
              </a:rPr>
              <a:t> 20 minutes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Instructions:</a:t>
            </a:r>
            <a:r>
              <a:rPr lang="en-US" kern="1200" dirty="0">
                <a:latin typeface="Arial" panose="020B0604020202020204" pitchFamily="34" charset="0"/>
                <a:cs typeface="Arial" panose="020B0604020202020204" pitchFamily="34" charset="0"/>
              </a:rPr>
              <a:t> Working with your team</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Identify a highly effective incident leader you have known or know about.</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List the main leadership qualities that such an individual must possess.</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State how these qualities relate to leadership in incident response.</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Choose a spokesperson. Be prepared to present your findings to the class in 5 minutes.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4567D282-8101-45A1-A6E9-DEC9EEDD5A33}" type="slidenum">
              <a:rPr lang="en-US" altLang="en-US" smtClean="0"/>
              <a:pPr>
                <a:spcBef>
                  <a:spcPct val="100000"/>
                </a:spcBef>
                <a:buSzPct val="99000"/>
              </a:pPr>
              <a:t>19</a:t>
            </a:fld>
            <a:endParaRPr lang="en-US" altLang="en-US"/>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spcBef>
                <a:spcPct val="100000"/>
              </a:spcBef>
              <a:buSzPct val="99000"/>
            </a:pPr>
            <a:r>
              <a:rPr lang="en-US" altLang="en-US"/>
              <a:t>Chain of Command</a:t>
            </a:r>
          </a:p>
        </p:txBody>
      </p:sp>
      <p:sp>
        <p:nvSpPr>
          <p:cNvPr id="3" name="Content Placeholder 2"/>
          <p:cNvSpPr>
            <a:spLocks noGrp="1"/>
          </p:cNvSpPr>
          <p:nvPr>
            <p:ph sz="quarter" idx="14"/>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An orderly line of authority is used for the flow of task assignments and resource requests. This line of authority flows down through the organizational structure.</a:t>
            </a:r>
            <a:endParaRPr lang="en-US"/>
          </a:p>
        </p:txBody>
      </p:sp>
      <p:pic>
        <p:nvPicPr>
          <p:cNvPr id="8" name="Picture 4" descr="An orderly line of authority is used for the flow of task assignments and resource requests. This line of authority flows down through the organizational structure."/>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2792128" y="1152525"/>
            <a:ext cx="355974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2B360769-4982-4E97-BA3B-897784694983}" type="slidenum">
              <a:rPr lang="en-US" altLang="en-US" smtClean="0"/>
              <a:pPr>
                <a:spcBef>
                  <a:spcPct val="100000"/>
                </a:spcBef>
                <a:buSzPct val="99000"/>
              </a:pPr>
              <a:t>2</a:t>
            </a:fld>
            <a:endParaRPr lang="en-US" altLang="en-US"/>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spcBef>
                <a:spcPct val="100000"/>
              </a:spcBef>
              <a:buSzPct val="99000"/>
            </a:pPr>
            <a:r>
              <a:rPr lang="en-US" altLang="en-US"/>
              <a:t>Communication Responsibilities</a:t>
            </a:r>
          </a:p>
        </p:txBody>
      </p:sp>
      <p:sp>
        <p:nvSpPr>
          <p:cNvPr id="2" name="Content Placeholder 1"/>
          <p:cNvSpPr>
            <a:spLocks noGrp="1"/>
          </p:cNvSpPr>
          <p:nvPr>
            <p:ph sz="quarter" idx="13"/>
          </p:nvPr>
        </p:nvSpPr>
        <p:spPr/>
        <p:txBody>
          <a:bodyPr>
            <a:normAutofit fontScale="70000" lnSpcReduction="20000"/>
          </a:bodyPr>
          <a:lstStyle/>
          <a:p>
            <a:pPr>
              <a:spcBef>
                <a:spcPct val="100000"/>
              </a:spcBef>
              <a:buSzPct val="99000"/>
            </a:pPr>
            <a:r>
              <a:rPr lang="en-US" kern="1200">
                <a:latin typeface="Arial" panose="020B0604020202020204" pitchFamily="34" charset="0"/>
                <a:cs typeface="Arial" panose="020B0604020202020204" pitchFamily="34" charset="0"/>
              </a:rPr>
              <a:t>To ensure sharing of critical information, all responders must:</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Brief others as needed</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Debrief their actions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Communicate hazards to others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Acknowledge messages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Ask if they do not know</a:t>
            </a:r>
            <a:endParaRPr lang="en-US"/>
          </a:p>
          <a:p>
            <a:pPr>
              <a:spcBef>
                <a:spcPct val="100000"/>
              </a:spcBef>
              <a:buSzPct val="99000"/>
            </a:pPr>
            <a:r>
              <a:rPr lang="en-US" kern="1200">
                <a:latin typeface="Arial" panose="020B0604020202020204" pitchFamily="34" charset="0"/>
                <a:cs typeface="Arial" panose="020B0604020202020204" pitchFamily="34" charset="0"/>
              </a:rPr>
              <a:t>While not always possible, the most effective form of communication is face-to-face. </a:t>
            </a:r>
            <a:endParaRPr lang="en-US"/>
          </a:p>
        </p:txBody>
      </p:sp>
      <p:pic>
        <p:nvPicPr>
          <p:cNvPr id="8" name="Picture 4" descr="People gathered around compute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20</a:t>
            </a:fld>
            <a:endParaRPr lang="en-US" altLang="en-US"/>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spcBef>
                <a:spcPct val="100000"/>
              </a:spcBef>
              <a:buSzPct val="99000"/>
            </a:pPr>
            <a:r>
              <a:rPr lang="en-US" altLang="en-US"/>
              <a:t>Briefing Elements</a:t>
            </a:r>
          </a:p>
        </p:txBody>
      </p:sp>
      <p:sp>
        <p:nvSpPr>
          <p:cNvPr id="2" name="Content Placeholder 1"/>
          <p:cNvSpPr>
            <a:spLocks noGrp="1"/>
          </p:cNvSpPr>
          <p:nvPr>
            <p:ph sz="quarter" idx="13"/>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Provide complete briefings that include clearly stated objectives and the following elements:</a:t>
            </a:r>
            <a:endParaRPr lang="en-US"/>
          </a:p>
        </p:txBody>
      </p:sp>
      <p:pic>
        <p:nvPicPr>
          <p:cNvPr id="8" name="Picture 5" descr="Briefing Elements: Task- what is to be done, Purpose - Why it is to be done, End State - How it should look when done"/>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2666835" y="3884078"/>
            <a:ext cx="3810330" cy="1348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2B360769-4982-4E97-BA3B-897784694983}" type="slidenum">
              <a:rPr lang="en-US" altLang="en-US" smtClean="0"/>
              <a:pPr>
                <a:spcBef>
                  <a:spcPct val="100000"/>
                </a:spcBef>
                <a:buSzPct val="99000"/>
              </a:pPr>
              <a:t>21</a:t>
            </a:fld>
            <a:endParaRPr lang="en-US" altLang="en-US"/>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spcBef>
                <a:spcPct val="100000"/>
              </a:spcBef>
              <a:buSzPct val="99000"/>
            </a:pPr>
            <a:r>
              <a:rPr lang="en-US" altLang="en-US"/>
              <a:t>Incident Management Assessment</a:t>
            </a:r>
          </a:p>
        </p:txBody>
      </p:sp>
      <p:sp>
        <p:nvSpPr>
          <p:cNvPr id="2" name="Content Placeholder 1"/>
          <p:cNvSpPr>
            <a:spLocks noGrp="1"/>
          </p:cNvSpPr>
          <p:nvPr>
            <p:ph sz="quarter" idx="13"/>
          </p:nvPr>
        </p:nvSpPr>
        <p:spPr/>
        <p:txBody>
          <a:bodyPr>
            <a:normAutofit fontScale="70000" lnSpcReduction="20000"/>
          </a:bodyPr>
          <a:lstStyle/>
          <a:p>
            <a:pPr>
              <a:spcBef>
                <a:spcPct val="100000"/>
              </a:spcBef>
              <a:buSzPct val="99000"/>
            </a:pPr>
            <a:r>
              <a:rPr lang="en-US" kern="1200">
                <a:latin typeface="Arial" panose="020B0604020202020204" pitchFamily="34" charset="0"/>
                <a:cs typeface="Arial" panose="020B0604020202020204" pitchFamily="34" charset="0"/>
              </a:rPr>
              <a:t>Assessment is an important leadership responsibility and is conducted after a major activity in order to allow employees and leaders to discover what happened and why. Assessment methods include:</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Corrective action report/After-Action Review (AAR)</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Debriefing</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Post-incident critique</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Mitigation plans</a:t>
            </a:r>
            <a:endParaRPr lang="en-US"/>
          </a:p>
        </p:txBody>
      </p:sp>
      <p:pic>
        <p:nvPicPr>
          <p:cNvPr id="8" name="Picture 4" descr="Hands sitting on top of paper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22</a:t>
            </a:fld>
            <a:endParaRPr lang="en-US" altLang="en-US"/>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spcBef>
                <a:spcPct val="100000"/>
              </a:spcBef>
              <a:buSzPct val="99000"/>
            </a:pPr>
            <a:r>
              <a:rPr lang="fr-FR" altLang="en-US"/>
              <a:t>Discussion Question</a:t>
            </a:r>
            <a:endParaRPr lang="en-US" altLang="en-US"/>
          </a:p>
        </p:txBody>
      </p:sp>
      <p:sp>
        <p:nvSpPr>
          <p:cNvPr id="3" name="Content Placeholder 2"/>
          <p:cNvSpPr>
            <a:spLocks noGrp="1"/>
          </p:cNvSpPr>
          <p:nvPr>
            <p:ph sz="quarter" idx="14"/>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What questions would you use to assess the effectiveness of incident management?</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2B360769-4982-4E97-BA3B-897784694983}" type="slidenum">
              <a:rPr lang="en-US" altLang="en-US" smtClean="0"/>
              <a:pPr>
                <a:spcBef>
                  <a:spcPct val="100000"/>
                </a:spcBef>
                <a:buSzPct val="99000"/>
              </a:pPr>
              <a:t>23</a:t>
            </a:fld>
            <a:endParaRPr lang="en-US" altLang="en-US"/>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a:spcBef>
                <a:spcPct val="100000"/>
              </a:spcBef>
              <a:buSzPct val="99000"/>
            </a:pPr>
            <a:r>
              <a:rPr lang="en-US" altLang="en-US"/>
              <a:t>Using Common Terminology</a:t>
            </a:r>
          </a:p>
        </p:txBody>
      </p:sp>
      <p:sp>
        <p:nvSpPr>
          <p:cNvPr id="2" name="Content Placeholder 1"/>
          <p:cNvSpPr>
            <a:spLocks noGrp="1"/>
          </p:cNvSpPr>
          <p:nvPr>
            <p:ph sz="quarter" idx="13"/>
          </p:nvPr>
        </p:nvSpPr>
        <p:spPr/>
        <p:txBody>
          <a:bodyPr>
            <a:normAutofit fontScale="85000" lnSpcReduction="20000"/>
          </a:bodyPr>
          <a:lstStyle/>
          <a:p>
            <a:pPr>
              <a:spcBef>
                <a:spcPct val="100000"/>
              </a:spcBef>
              <a:buSzPct val="99000"/>
            </a:pPr>
            <a:r>
              <a:rPr lang="en-US" kern="1200">
                <a:latin typeface="Arial" panose="020B0604020202020204" pitchFamily="34" charset="0"/>
                <a:cs typeface="Arial" panose="020B0604020202020204" pitchFamily="34" charset="0"/>
              </a:rPr>
              <a:t>ICS establishes common terminology that allows diverse incident management and support entities to work together.</a:t>
            </a:r>
            <a:endParaRPr lang="en-US"/>
          </a:p>
          <a:p>
            <a:pPr>
              <a:spcBef>
                <a:spcPct val="100000"/>
              </a:spcBef>
              <a:buSzPct val="99000"/>
            </a:pPr>
            <a:r>
              <a:rPr lang="en-US" kern="1200">
                <a:latin typeface="Arial" panose="020B0604020202020204" pitchFamily="34" charset="0"/>
                <a:cs typeface="Arial" panose="020B0604020202020204" pitchFamily="34" charset="0"/>
              </a:rPr>
              <a:t>Major functions and functional units with incident management responsibilities are named and defined. Terminology for the organizational elements involved is standard and consistent. </a:t>
            </a:r>
            <a:endParaRPr lang="en-US"/>
          </a:p>
        </p:txBody>
      </p:sp>
      <p:pic>
        <p:nvPicPr>
          <p:cNvPr id="8" name="Picture 4" descr="Man and Woman looking at computer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24</a:t>
            </a:fld>
            <a:endParaRPr lang="en-US" altLang="en-US"/>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a:spcBef>
                <a:spcPct val="100000"/>
              </a:spcBef>
              <a:buSzPct val="99000"/>
            </a:pPr>
            <a:r>
              <a:rPr lang="en-US" altLang="en-US"/>
              <a:t>ICS Organization: Review</a:t>
            </a:r>
          </a:p>
        </p:txBody>
      </p:sp>
      <p:sp>
        <p:nvSpPr>
          <p:cNvPr id="2" name="Content Placeholder 1"/>
          <p:cNvSpPr>
            <a:spLocks noGrp="1"/>
          </p:cNvSpPr>
          <p:nvPr>
            <p:ph sz="quarter" idx="13"/>
          </p:nvPr>
        </p:nvSpPr>
        <p:spPr>
          <a:xfrm>
            <a:off x="457200" y="1153077"/>
            <a:ext cx="4800600" cy="4492625"/>
          </a:xfrm>
        </p:spPr>
        <p:txBody>
          <a:bodyPr>
            <a:noAutofit/>
          </a:bodyPr>
          <a:lstStyle/>
          <a:p>
            <a:pPr>
              <a:spcBef>
                <a:spcPct val="100000"/>
              </a:spcBef>
              <a:buSzPct val="99000"/>
            </a:pPr>
            <a:r>
              <a:rPr lang="en-US" sz="1600" kern="1200" dirty="0">
                <a:latin typeface="Arial" panose="020B0604020202020204" pitchFamily="34" charset="0"/>
                <a:cs typeface="Arial" panose="020B0604020202020204" pitchFamily="34" charset="0"/>
              </a:rPr>
              <a:t>The ICS organization:</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Is typically structured to facilitate activities in five major functional areas: Command, Operations, Planning, Logistics, and Finance/Administration</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Is adaptable to any emergency or incident to which domestic incident management agencies would be expected to respond</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Has a scalable organizational structure that is based on the size and complexity of the incident</a:t>
            </a:r>
            <a:endParaRPr lang="en-US" sz="1600" dirty="0"/>
          </a:p>
          <a:p>
            <a:pPr>
              <a:spcBef>
                <a:spcPct val="100000"/>
              </a:spcBef>
              <a:buSzPct val="99000"/>
            </a:pPr>
            <a:r>
              <a:rPr lang="en-US" sz="1600" kern="1200" dirty="0">
                <a:latin typeface="Arial" panose="020B0604020202020204" pitchFamily="34" charset="0"/>
                <a:cs typeface="Arial" panose="020B0604020202020204" pitchFamily="34" charset="0"/>
              </a:rPr>
              <a:t>However, this flexibility does NOT allow for the modification of the standard, common language used to refer to organizational components or positions. </a:t>
            </a:r>
            <a:endParaRPr lang="en-US" sz="1600" dirty="0"/>
          </a:p>
        </p:txBody>
      </p:sp>
      <p:pic>
        <p:nvPicPr>
          <p:cNvPr id="8" name="Picture 4" descr="Sample Blank Organizational Chart"/>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399246" y="2167091"/>
            <a:ext cx="2539682" cy="2463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25</a:t>
            </a:fld>
            <a:endParaRPr lang="en-US" altLang="en-US"/>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spcBef>
                <a:spcPct val="100000"/>
              </a:spcBef>
              <a:buSzPct val="99000"/>
            </a:pPr>
            <a:r>
              <a:rPr lang="en-US" altLang="en-US"/>
              <a:t>ICS Organization: Review (Continued)</a:t>
            </a:r>
          </a:p>
        </p:txBody>
      </p:sp>
      <p:sp>
        <p:nvSpPr>
          <p:cNvPr id="2" name="Content Placeholder 1"/>
          <p:cNvSpPr>
            <a:spLocks noGrp="1"/>
          </p:cNvSpPr>
          <p:nvPr>
            <p:ph sz="quarter" idx="13"/>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Who's responsible for what?</a:t>
            </a:r>
            <a:endParaRPr lang="en-US"/>
          </a:p>
        </p:txBody>
      </p:sp>
      <p:pic>
        <p:nvPicPr>
          <p:cNvPr id="8" name="Picture 5" descr="Incident Command organizational chart with Incident Commander at top, Command Staff of Public Information Officer, Safety Officer, Liaison Officer in center, and General Staff of Operations Section Chief, Planning Section Chief, Logistics Section Chief, Finance/Administration Section Chief on bottom row."/>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3058569" y="3471863"/>
            <a:ext cx="3026861" cy="217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2B360769-4982-4E97-BA3B-897784694983}" type="slidenum">
              <a:rPr lang="en-US" altLang="en-US" smtClean="0"/>
              <a:pPr>
                <a:spcBef>
                  <a:spcPct val="100000"/>
                </a:spcBef>
                <a:buSzPct val="99000"/>
              </a:pPr>
              <a:t>26</a:t>
            </a:fld>
            <a:endParaRPr lang="en-US" altLang="en-US"/>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spcBef>
                <a:spcPct val="100000"/>
              </a:spcBef>
              <a:buSzPct val="99000"/>
            </a:pPr>
            <a:r>
              <a:rPr lang="en-US" altLang="en-US"/>
              <a:t>NIMS Management: Manageable Span of Control</a:t>
            </a:r>
          </a:p>
        </p:txBody>
      </p:sp>
      <p:sp>
        <p:nvSpPr>
          <p:cNvPr id="2" name="Content Placeholder 1"/>
          <p:cNvSpPr>
            <a:spLocks noGrp="1"/>
          </p:cNvSpPr>
          <p:nvPr>
            <p:ph sz="quarter" idx="13"/>
          </p:nvPr>
        </p:nvSpPr>
        <p:spPr/>
        <p:txBody>
          <a:bodyPr>
            <a:normAutofit fontScale="77500" lnSpcReduction="20000"/>
          </a:bodyPr>
          <a:lstStyle/>
          <a:p>
            <a:pPr>
              <a:spcBef>
                <a:spcPct val="100000"/>
              </a:spcBef>
              <a:buSzPct val="99000"/>
            </a:pPr>
            <a:r>
              <a:rPr lang="en-US" kern="1200">
                <a:latin typeface="Arial" panose="020B0604020202020204" pitchFamily="34" charset="0"/>
                <a:cs typeface="Arial" panose="020B0604020202020204" pitchFamily="34" charset="0"/>
              </a:rPr>
              <a:t>The optimal span of control for incident management is one supervisor to five subordinates; however, effective incident management frequently necessitates ratios significantly different from this. The 1:5 ratio is a guideline, and incident personnel use their best judgment to determine the actual distribution of subordinates to supervisors for a given incident or EOC activation.</a:t>
            </a:r>
            <a:endParaRPr lang="en-US"/>
          </a:p>
        </p:txBody>
      </p:sp>
      <p:pic>
        <p:nvPicPr>
          <p:cNvPr id="8" name="Picture 5" descr="ICS span of control for any supervisor is between 3 and 7 subordinates, and optimally does not exceed 5 subordinate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3206920" y="3669617"/>
            <a:ext cx="2730159" cy="1777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2B360769-4982-4E97-BA3B-897784694983}" type="slidenum">
              <a:rPr lang="en-US" altLang="en-US" smtClean="0"/>
              <a:pPr>
                <a:spcBef>
                  <a:spcPct val="100000"/>
                </a:spcBef>
                <a:buSzPct val="99000"/>
              </a:pPr>
              <a:t>27</a:t>
            </a:fld>
            <a:endParaRPr lang="en-US" altLang="en-US"/>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a:spcBef>
                <a:spcPct val="100000"/>
              </a:spcBef>
              <a:buSzPct val="99000"/>
            </a:pPr>
            <a:r>
              <a:rPr lang="en-US" altLang="en-US"/>
              <a:t>Span of Control</a:t>
            </a:r>
          </a:p>
        </p:txBody>
      </p:sp>
      <p:sp>
        <p:nvSpPr>
          <p:cNvPr id="3" name="Content Placeholder 2"/>
          <p:cNvSpPr>
            <a:spLocks noGrp="1"/>
          </p:cNvSpPr>
          <p:nvPr>
            <p:ph sz="quarter" idx="14"/>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What influences span of control?</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2B360769-4982-4E97-BA3B-897784694983}" type="slidenum">
              <a:rPr lang="en-US" altLang="en-US" smtClean="0"/>
              <a:pPr>
                <a:spcBef>
                  <a:spcPct val="100000"/>
                </a:spcBef>
                <a:buSzPct val="99000"/>
              </a:pPr>
              <a:t>28</a:t>
            </a:fld>
            <a:endParaRPr lang="en-US" altLang="en-US"/>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a:spcBef>
                <a:spcPct val="100000"/>
              </a:spcBef>
              <a:buSzPct val="99000"/>
            </a:pPr>
            <a:r>
              <a:rPr lang="en-US" altLang="en-US"/>
              <a:t>Modular Organization</a:t>
            </a:r>
          </a:p>
        </p:txBody>
      </p:sp>
      <p:sp>
        <p:nvSpPr>
          <p:cNvPr id="2" name="Content Placeholder 1"/>
          <p:cNvSpPr>
            <a:spLocks noGrp="1"/>
          </p:cNvSpPr>
          <p:nvPr>
            <p:ph sz="quarter" idx="13"/>
          </p:nvPr>
        </p:nvSpPr>
        <p:spPr>
          <a:xfrm>
            <a:off x="457200" y="1153077"/>
            <a:ext cx="4371975" cy="4492625"/>
          </a:xfrm>
        </p:spPr>
        <p:txBody>
          <a:bodyPr>
            <a:noAutofit/>
          </a:bodyPr>
          <a:lstStyle/>
          <a:p>
            <a:pPr>
              <a:spcBef>
                <a:spcPct val="100000"/>
              </a:spcBef>
              <a:buSzPct val="99000"/>
            </a:pPr>
            <a:r>
              <a:rPr lang="en-US" sz="1600" kern="1200" dirty="0">
                <a:latin typeface="Arial" panose="020B0604020202020204" pitchFamily="34" charset="0"/>
                <a:cs typeface="Arial" panose="020B0604020202020204" pitchFamily="34" charset="0"/>
              </a:rPr>
              <a:t>The ICS organization adheres to a "form follows function" philosophy. The size of the current organization and that of the next operational period is determined through the incident planning process.</a:t>
            </a:r>
            <a:endParaRPr lang="en-US" sz="1600" dirty="0"/>
          </a:p>
          <a:p>
            <a:pPr>
              <a:spcBef>
                <a:spcPct val="100000"/>
              </a:spcBef>
              <a:buSzPct val="99000"/>
            </a:pPr>
            <a:r>
              <a:rPr lang="en-US" sz="1600" kern="1200" dirty="0">
                <a:latin typeface="Arial" panose="020B0604020202020204" pitchFamily="34" charset="0"/>
                <a:cs typeface="Arial" panose="020B0604020202020204" pitchFamily="34" charset="0"/>
              </a:rPr>
              <a:t>Because the ICS is a modular concept, managing span of control is accomplished by organizing resources into Teams, Divisions, Groups, Branches, or Sections. When the supervisor-to-subordinate ratio exceeds manageable span of control, additional Teams, Divisions, Groups, Branches, or Sections can be established. When a supervisor is managing too few subordinates, Sections, Branches, Divisions, Groups, or Teams can be reorganized or demobilized to reach a more effective span of control.</a:t>
            </a:r>
            <a:endParaRPr lang="en-US" sz="1600" dirty="0"/>
          </a:p>
        </p:txBody>
      </p:sp>
      <p:pic>
        <p:nvPicPr>
          <p:cNvPr id="8" name="Picture 4" descr="ICS span of control for any supervisor is between 3 and 7 subordinates, and optimally does not exceed 5 subordinate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304008" y="2509948"/>
            <a:ext cx="2730159" cy="1777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29</a:t>
            </a:fld>
            <a:endParaRPr lang="en-US" altLang="en-US"/>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spcBef>
                <a:spcPct val="100000"/>
              </a:spcBef>
              <a:buSzPct val="99000"/>
            </a:pPr>
            <a:r>
              <a:rPr lang="en-US" altLang="en-US"/>
              <a:t>Unity of Command</a:t>
            </a:r>
          </a:p>
        </p:txBody>
      </p:sp>
      <p:sp>
        <p:nvSpPr>
          <p:cNvPr id="2" name="Content Placeholder 1"/>
          <p:cNvSpPr>
            <a:spLocks noGrp="1"/>
          </p:cNvSpPr>
          <p:nvPr>
            <p:ph sz="quarter" idx="13"/>
          </p:nvPr>
        </p:nvSpPr>
        <p:spPr>
          <a:xfrm>
            <a:off x="457200" y="1087989"/>
            <a:ext cx="5219700" cy="4492625"/>
          </a:xfrm>
        </p:spPr>
        <p:txBody>
          <a:bodyPr>
            <a:noAutofit/>
          </a:bodyPr>
          <a:lstStyle/>
          <a:p>
            <a:pPr>
              <a:spcBef>
                <a:spcPts val="1800"/>
              </a:spcBef>
              <a:buSzPct val="99000"/>
            </a:pPr>
            <a:r>
              <a:rPr lang="en-US" sz="1600" b="1" kern="1200" dirty="0">
                <a:latin typeface="Arial" panose="020B0604020202020204" pitchFamily="34" charset="0"/>
                <a:cs typeface="Arial" panose="020B0604020202020204" pitchFamily="34" charset="0"/>
              </a:rPr>
              <a:t>Unity of command</a:t>
            </a:r>
            <a:r>
              <a:rPr lang="en-US" sz="1600" kern="1200" dirty="0">
                <a:latin typeface="Arial" panose="020B0604020202020204" pitchFamily="34" charset="0"/>
                <a:cs typeface="Arial" panose="020B0604020202020204" pitchFamily="34" charset="0"/>
              </a:rPr>
              <a:t> means that each individual involved in incident operations will be assigned and will report to only one supervisor.</a:t>
            </a:r>
            <a:endParaRPr lang="en-US" sz="1600" dirty="0"/>
          </a:p>
          <a:p>
            <a:pPr>
              <a:spcBef>
                <a:spcPts val="1800"/>
              </a:spcBef>
              <a:buSzPct val="99000"/>
            </a:pPr>
            <a:r>
              <a:rPr lang="en-US" sz="1600" b="1" kern="1200" dirty="0">
                <a:latin typeface="Arial" panose="020B0604020202020204" pitchFamily="34" charset="0"/>
                <a:cs typeface="Arial" panose="020B0604020202020204" pitchFamily="34" charset="0"/>
              </a:rPr>
              <a:t>Chain of command</a:t>
            </a:r>
            <a:r>
              <a:rPr lang="en-US" sz="1600" kern="1200" dirty="0">
                <a:latin typeface="Arial" panose="020B0604020202020204" pitchFamily="34" charset="0"/>
                <a:cs typeface="Arial" panose="020B0604020202020204" pitchFamily="34" charset="0"/>
              </a:rPr>
              <a:t> and unity of command help to ensure that clear reporting relationships exist and eliminate the confusion caused by multiple, conflicting directives. Incident managers at all levels must be able to control the actions of all personnel under their supervision.</a:t>
            </a:r>
            <a:endParaRPr lang="en-US" sz="1600" dirty="0"/>
          </a:p>
          <a:p>
            <a:pPr>
              <a:spcBef>
                <a:spcPts val="1800"/>
              </a:spcBef>
              <a:buSzPct val="99000"/>
            </a:pPr>
            <a:r>
              <a:rPr lang="en-US" sz="1600" kern="1200" dirty="0">
                <a:latin typeface="Arial" panose="020B0604020202020204" pitchFamily="34" charset="0"/>
                <a:cs typeface="Arial" panose="020B0604020202020204" pitchFamily="34" charset="0"/>
              </a:rPr>
              <a:t>Unity of command clears up many of the potential communication problems encountered in managing incidents or events because each individual maintains a formal communication relationship only with his or her immediate supervisor.</a:t>
            </a:r>
            <a:endParaRPr lang="en-US" sz="1600" dirty="0"/>
          </a:p>
          <a:p>
            <a:pPr>
              <a:spcBef>
                <a:spcPts val="1800"/>
              </a:spcBef>
              <a:buSzPct val="99000"/>
            </a:pPr>
            <a:r>
              <a:rPr lang="en-US" sz="1600" b="1" kern="1200" dirty="0">
                <a:latin typeface="Arial" panose="020B0604020202020204" pitchFamily="34" charset="0"/>
                <a:cs typeface="Arial" panose="020B0604020202020204" pitchFamily="34" charset="0"/>
              </a:rPr>
              <a:t>Don't confuse unity of command with Unified Command!</a:t>
            </a:r>
            <a:r>
              <a:rPr lang="en-US" sz="1600" kern="1200" dirty="0">
                <a:latin typeface="Arial" panose="020B0604020202020204" pitchFamily="34" charset="0"/>
                <a:cs typeface="Arial" panose="020B0604020202020204" pitchFamily="34" charset="0"/>
              </a:rPr>
              <a:t> </a:t>
            </a:r>
            <a:endParaRPr lang="en-US" sz="1600" dirty="0"/>
          </a:p>
        </p:txBody>
      </p:sp>
      <p:pic>
        <p:nvPicPr>
          <p:cNvPr id="8" name="Picture 4" descr="Police officers (Mena Police Department) planning talking at an incident scene."/>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3</a:t>
            </a:fld>
            <a:endParaRPr lang="en-US" altLang="en-US"/>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spcBef>
                <a:spcPct val="100000"/>
              </a:spcBef>
              <a:buSzPct val="99000"/>
            </a:pPr>
            <a:r>
              <a:rPr lang="en-US" altLang="en-US"/>
              <a:t>Typical Organizational Structure</a:t>
            </a:r>
          </a:p>
        </p:txBody>
      </p:sp>
      <p:sp>
        <p:nvSpPr>
          <p:cNvPr id="2" name="Content Placeholder 1"/>
          <p:cNvSpPr>
            <a:spLocks noGrp="1"/>
          </p:cNvSpPr>
          <p:nvPr>
            <p:ph sz="quarter" idx="13"/>
          </p:nvPr>
        </p:nvSpPr>
        <p:spPr>
          <a:xfrm>
            <a:off x="457200" y="1153077"/>
            <a:ext cx="4305300" cy="4492625"/>
          </a:xfrm>
        </p:spPr>
        <p:txBody>
          <a:bodyPr>
            <a:noAutofit/>
          </a:bodyPr>
          <a:lstStyle/>
          <a:p>
            <a:pPr>
              <a:spcBef>
                <a:spcPct val="100000"/>
              </a:spcBef>
              <a:buSzPct val="99000"/>
            </a:pPr>
            <a:r>
              <a:rPr lang="en-US" sz="1600" kern="1200" dirty="0">
                <a:latin typeface="Arial" panose="020B0604020202020204" pitchFamily="34" charset="0"/>
                <a:cs typeface="Arial" panose="020B0604020202020204" pitchFamily="34" charset="0"/>
              </a:rPr>
              <a:t>The initial response to most domestic incidents is typically handled by local "911" dispatch centers, emergency responders within a single jurisdiction, and direct supporters of emergency responders. Most responses need go no further.</a:t>
            </a:r>
            <a:endParaRPr lang="en-US" sz="1600" dirty="0"/>
          </a:p>
          <a:p>
            <a:pPr>
              <a:spcBef>
                <a:spcPct val="100000"/>
              </a:spcBef>
              <a:buSzPct val="99000"/>
            </a:pPr>
            <a:r>
              <a:rPr lang="en-US" sz="1600" kern="1200" dirty="0">
                <a:latin typeface="Arial" panose="020B0604020202020204" pitchFamily="34" charset="0"/>
                <a:cs typeface="Arial" panose="020B0604020202020204" pitchFamily="34" charset="0"/>
              </a:rPr>
              <a:t>Approximately 95% of all incidents are small responses that include:</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Command: Incident Commander and other Command Staff</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Single Resource: An individual, a piece of equipment and its personnel complement, or an established crew or team of individuals with an identified work supervisor that can be used on an incident</a:t>
            </a:r>
            <a:endParaRPr lang="en-US" sz="1600" dirty="0"/>
          </a:p>
        </p:txBody>
      </p:sp>
      <p:pic>
        <p:nvPicPr>
          <p:cNvPr id="8" name="Picture 4" descr="Image of Incident Commander and three photos of professional areas. Top photo is an ambulance, middle photo is firefighters, bottom photo is police office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049837" y="2055812"/>
            <a:ext cx="3238500" cy="268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30</a:t>
            </a:fld>
            <a:endParaRPr lang="en-US" altLang="en-US"/>
          </a:p>
        </p:txBody>
      </p:sp>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spcBef>
                <a:spcPct val="100000"/>
              </a:spcBef>
              <a:buSzPct val="99000"/>
            </a:pPr>
            <a:r>
              <a:rPr lang="en-US" altLang="en-US"/>
              <a:t>Expanding Incidents</a:t>
            </a:r>
          </a:p>
        </p:txBody>
      </p:sp>
      <p:sp>
        <p:nvSpPr>
          <p:cNvPr id="2" name="Content Placeholder 1"/>
          <p:cNvSpPr>
            <a:spLocks noGrp="1"/>
          </p:cNvSpPr>
          <p:nvPr>
            <p:ph sz="quarter" idx="13"/>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Incidents that begin with single resources may rapidly expand requiring significant additional resources and operational support. </a:t>
            </a:r>
            <a:endParaRPr lang="en-US"/>
          </a:p>
        </p:txBody>
      </p:sp>
      <p:pic>
        <p:nvPicPr>
          <p:cNvPr id="8" name="Picture 5" descr="Diagram/photos showing incident expanding to Branches, Divisions, Groups, Strike Team/Resource Team Task Force, and Single Resource."/>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2773418" y="3471863"/>
            <a:ext cx="3597164" cy="217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2B360769-4982-4E97-BA3B-897784694983}" type="slidenum">
              <a:rPr lang="en-US" altLang="en-US" smtClean="0"/>
              <a:pPr>
                <a:spcBef>
                  <a:spcPct val="100000"/>
                </a:spcBef>
                <a:buSzPct val="99000"/>
              </a:pPr>
              <a:t>31</a:t>
            </a:fld>
            <a:endParaRPr lang="en-US" altLang="en-US"/>
          </a:p>
        </p:txBody>
      </p:sp>
    </p:spTree>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a:spcBef>
                <a:spcPct val="100000"/>
              </a:spcBef>
              <a:buSzPct val="99000"/>
            </a:pPr>
            <a:r>
              <a:rPr lang="en-US" altLang="en-US"/>
              <a:t>Use of Position Titles</a:t>
            </a:r>
          </a:p>
        </p:txBody>
      </p:sp>
      <p:sp>
        <p:nvSpPr>
          <p:cNvPr id="2" name="Content Placeholder 1"/>
          <p:cNvSpPr>
            <a:spLocks noGrp="1"/>
          </p:cNvSpPr>
          <p:nvPr>
            <p:ph sz="quarter" idx="13"/>
          </p:nvPr>
        </p:nvSpPr>
        <p:spPr/>
        <p:txBody>
          <a:bodyPr>
            <a:normAutofit fontScale="62500" lnSpcReduction="20000"/>
          </a:bodyPr>
          <a:lstStyle/>
          <a:p>
            <a:pPr>
              <a:spcBef>
                <a:spcPct val="100000"/>
              </a:spcBef>
              <a:buSzPct val="99000"/>
            </a:pPr>
            <a:r>
              <a:rPr lang="en-US" kern="1200">
                <a:latin typeface="Arial" panose="020B0604020202020204" pitchFamily="34" charset="0"/>
                <a:cs typeface="Arial" panose="020B0604020202020204" pitchFamily="34" charset="0"/>
              </a:rPr>
              <a:t>At each level within the ICS organization, individuals with primary responsibility positions have distinct titles. Using specific ICS position titles serves these important purposes: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Provides a common standard</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Ensures qualified individuals fill positions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Ensures that requested personnel are qualified</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Standardizes communication</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Describes the responsibilities of the position</a:t>
            </a:r>
            <a:endParaRPr lang="en-US"/>
          </a:p>
        </p:txBody>
      </p:sp>
      <p:pic>
        <p:nvPicPr>
          <p:cNvPr id="8" name="Picture 4" descr="Woman speaking on telephone"/>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526087" y="1944687"/>
            <a:ext cx="2286000" cy="290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32</a:t>
            </a:fld>
            <a:endParaRPr lang="en-US" altLang="en-US"/>
          </a:p>
        </p:txBody>
      </p:sp>
    </p:spTree>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a:spcBef>
                <a:spcPct val="100000"/>
              </a:spcBef>
              <a:buSzPct val="99000"/>
            </a:pPr>
            <a:r>
              <a:rPr lang="en-US" altLang="en-US"/>
              <a:t>ICS Supervisory Position Titles</a:t>
            </a:r>
          </a:p>
        </p:txBody>
      </p:sp>
      <p:sp>
        <p:nvSpPr>
          <p:cNvPr id="2" name="Content Placeholder 1"/>
          <p:cNvSpPr>
            <a:spLocks noGrp="1"/>
          </p:cNvSpPr>
          <p:nvPr>
            <p:ph idx="1"/>
          </p:nvPr>
        </p:nvSpPr>
        <p:spPr>
          <a:xfrm>
            <a:off x="457200" y="1068388"/>
            <a:ext cx="8229600" cy="731229"/>
          </a:xfrm>
        </p:spPr>
        <p:txBody>
          <a:bodyPr>
            <a:normAutofit fontScale="85000" lnSpcReduction="20000"/>
          </a:bodyPr>
          <a:lstStyle/>
          <a:p>
            <a:pPr>
              <a:spcBef>
                <a:spcPct val="100000"/>
              </a:spcBef>
              <a:buSzPct val="99000"/>
            </a:pPr>
            <a:r>
              <a:rPr lang="en-US" kern="1200" dirty="0">
                <a:latin typeface="Arial" panose="020B0604020202020204" pitchFamily="34" charset="0"/>
                <a:cs typeface="Arial" panose="020B0604020202020204" pitchFamily="34" charset="0"/>
              </a:rPr>
              <a:t>Titles for all ICS supervisory levels are shown in the table below:</a:t>
            </a:r>
            <a:endParaRPr lang="en-US" dirty="0"/>
          </a:p>
          <a:p>
            <a:pPr>
              <a:spcBef>
                <a:spcPct val="100000"/>
              </a:spcBef>
              <a:buSzPct val="99000"/>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32304443"/>
              </p:ext>
            </p:extLst>
          </p:nvPr>
        </p:nvGraphicFramePr>
        <p:xfrm>
          <a:off x="457200" y="2012381"/>
          <a:ext cx="6858000" cy="3749072"/>
        </p:xfrm>
        <a:graphic>
          <a:graphicData uri="http://schemas.openxmlformats.org/drawingml/2006/table">
            <a:tbl>
              <a:tblPr firstRow="1" bandRow="1">
                <a:tableStyleId>{5940675A-B579-460E-94D1-54222C63F5DA}</a:tableStyleId>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364154">
                <a:tc>
                  <a:txBody>
                    <a:bodyPr/>
                    <a:lstStyle/>
                    <a:p>
                      <a:pPr lvl="0" algn="ctr">
                        <a:spcBef>
                          <a:spcPct val="100000"/>
                        </a:spcBef>
                        <a:buClrTx/>
                      </a:pPr>
                      <a:r>
                        <a:rPr lang="en-US" sz="1800" dirty="0">
                          <a:solidFill>
                            <a:srgbClr val="000066"/>
                          </a:solidFill>
                          <a:latin typeface="Arial"/>
                          <a:ea typeface="+mn-ea"/>
                          <a:cs typeface="Arial"/>
                          <a:sym typeface="Arial"/>
                        </a:rPr>
                        <a:t>Organizational Level</a:t>
                      </a:r>
                    </a:p>
                  </a:txBody>
                  <a:tcPr marT="45722" marB="45722">
                    <a:solidFill>
                      <a:srgbClr val="C0C0C0"/>
                    </a:solidFill>
                  </a:tcPr>
                </a:tc>
                <a:tc>
                  <a:txBody>
                    <a:bodyPr/>
                    <a:lstStyle/>
                    <a:p>
                      <a:pPr lvl="0" algn="ctr">
                        <a:spcBef>
                          <a:spcPct val="100000"/>
                        </a:spcBef>
                        <a:buClrTx/>
                      </a:pPr>
                      <a:r>
                        <a:rPr lang="en-US" sz="1800" dirty="0">
                          <a:solidFill>
                            <a:srgbClr val="000066"/>
                          </a:solidFill>
                          <a:latin typeface="Arial"/>
                          <a:ea typeface="+mn-ea"/>
                          <a:cs typeface="Arial"/>
                          <a:sym typeface="Arial"/>
                        </a:rPr>
                        <a:t>Title</a:t>
                      </a:r>
                    </a:p>
                  </a:txBody>
                  <a:tcPr marT="45722" marB="45722">
                    <a:solidFill>
                      <a:srgbClr val="C0C0C0"/>
                    </a:solidFill>
                  </a:tcPr>
                </a:tc>
                <a:tc>
                  <a:txBody>
                    <a:bodyPr/>
                    <a:lstStyle/>
                    <a:p>
                      <a:pPr lvl="0" algn="ctr">
                        <a:spcBef>
                          <a:spcPct val="100000"/>
                        </a:spcBef>
                        <a:buClrTx/>
                      </a:pPr>
                      <a:r>
                        <a:rPr lang="en-US" sz="1800">
                          <a:solidFill>
                            <a:srgbClr val="000066"/>
                          </a:solidFill>
                          <a:latin typeface="Arial"/>
                          <a:ea typeface="+mn-ea"/>
                          <a:cs typeface="Arial"/>
                          <a:sym typeface="Arial"/>
                        </a:rPr>
                        <a:t>Support Position</a:t>
                      </a:r>
                    </a:p>
                  </a:txBody>
                  <a:tcPr marT="45722" marB="45722">
                    <a:solidFill>
                      <a:srgbClr val="C0C0C0"/>
                    </a:solidFill>
                  </a:tcPr>
                </a:tc>
                <a:extLst>
                  <a:ext uri="{0D108BD9-81ED-4DB2-BD59-A6C34878D82A}">
                    <a16:rowId xmlns:a16="http://schemas.microsoft.com/office/drawing/2014/main" val="10000"/>
                  </a:ext>
                </a:extLst>
              </a:tr>
              <a:tr h="379559">
                <a:tc>
                  <a:txBody>
                    <a:bodyPr/>
                    <a:lstStyle/>
                    <a:p>
                      <a:pPr lvl="0" algn="l">
                        <a:spcBef>
                          <a:spcPct val="100000"/>
                        </a:spcBef>
                        <a:buClrTx/>
                      </a:pPr>
                      <a:r>
                        <a:rPr lang="en-US" sz="1800">
                          <a:solidFill>
                            <a:srgbClr val="000066"/>
                          </a:solidFill>
                          <a:latin typeface="Arial"/>
                          <a:ea typeface="+mn-ea"/>
                          <a:cs typeface="Arial"/>
                          <a:sym typeface="Arial"/>
                        </a:rPr>
                        <a:t>Incident Command</a:t>
                      </a:r>
                      <a:endParaRPr lang="en-US" sz="1800">
                        <a:solidFill>
                          <a:srgbClr val="000066"/>
                        </a:solidFill>
                      </a:endParaRPr>
                    </a:p>
                  </a:txBody>
                  <a:tcPr marT="45722" marB="45722"/>
                </a:tc>
                <a:tc>
                  <a:txBody>
                    <a:bodyPr/>
                    <a:lstStyle/>
                    <a:p>
                      <a:pPr lvl="0" algn="l">
                        <a:spcBef>
                          <a:spcPct val="100000"/>
                        </a:spcBef>
                        <a:buClrTx/>
                      </a:pPr>
                      <a:r>
                        <a:rPr lang="en-US" sz="1800">
                          <a:solidFill>
                            <a:srgbClr val="000066"/>
                          </a:solidFill>
                          <a:latin typeface="Arial"/>
                          <a:ea typeface="+mn-ea"/>
                          <a:cs typeface="Arial"/>
                          <a:sym typeface="Arial"/>
                        </a:rPr>
                        <a:t>Incident Commander</a:t>
                      </a:r>
                      <a:endParaRPr lang="en-US" sz="1800">
                        <a:solidFill>
                          <a:srgbClr val="000066"/>
                        </a:solidFill>
                      </a:endParaRPr>
                    </a:p>
                  </a:txBody>
                  <a:tcPr marT="45722" marB="45722"/>
                </a:tc>
                <a:tc>
                  <a:txBody>
                    <a:bodyPr/>
                    <a:lstStyle/>
                    <a:p>
                      <a:pPr lvl="0" algn="l">
                        <a:spcBef>
                          <a:spcPct val="100000"/>
                        </a:spcBef>
                        <a:buClrTx/>
                      </a:pPr>
                      <a:r>
                        <a:rPr lang="en-US" sz="1800" dirty="0">
                          <a:solidFill>
                            <a:srgbClr val="000066"/>
                          </a:solidFill>
                          <a:latin typeface="Arial"/>
                          <a:ea typeface="+mn-ea"/>
                          <a:cs typeface="Arial"/>
                          <a:sym typeface="Arial"/>
                        </a:rPr>
                        <a:t>Deputy</a:t>
                      </a:r>
                      <a:endParaRPr lang="en-US" sz="1800" dirty="0">
                        <a:solidFill>
                          <a:srgbClr val="000066"/>
                        </a:solidFill>
                      </a:endParaRPr>
                    </a:p>
                  </a:txBody>
                  <a:tcPr marT="45722" marB="45722"/>
                </a:tc>
                <a:extLst>
                  <a:ext uri="{0D108BD9-81ED-4DB2-BD59-A6C34878D82A}">
                    <a16:rowId xmlns:a16="http://schemas.microsoft.com/office/drawing/2014/main" val="10001"/>
                  </a:ext>
                </a:extLst>
              </a:tr>
              <a:tr h="364154">
                <a:tc>
                  <a:txBody>
                    <a:bodyPr/>
                    <a:lstStyle/>
                    <a:p>
                      <a:pPr lvl="0" algn="l">
                        <a:spcBef>
                          <a:spcPct val="100000"/>
                        </a:spcBef>
                        <a:buClrTx/>
                      </a:pPr>
                      <a:r>
                        <a:rPr lang="en-US" sz="1800">
                          <a:solidFill>
                            <a:srgbClr val="000066"/>
                          </a:solidFill>
                          <a:latin typeface="Arial"/>
                          <a:ea typeface="+mn-ea"/>
                          <a:cs typeface="Arial"/>
                          <a:sym typeface="Arial"/>
                        </a:rPr>
                        <a:t>Command Staff</a:t>
                      </a:r>
                      <a:endParaRPr lang="en-US" sz="1800">
                        <a:solidFill>
                          <a:srgbClr val="000066"/>
                        </a:solidFill>
                      </a:endParaRPr>
                    </a:p>
                  </a:txBody>
                  <a:tcPr marT="45722" marB="45722"/>
                </a:tc>
                <a:tc>
                  <a:txBody>
                    <a:bodyPr/>
                    <a:lstStyle/>
                    <a:p>
                      <a:pPr lvl="0" algn="l">
                        <a:spcBef>
                          <a:spcPct val="100000"/>
                        </a:spcBef>
                        <a:buClrTx/>
                      </a:pPr>
                      <a:r>
                        <a:rPr lang="en-US" sz="1800">
                          <a:solidFill>
                            <a:srgbClr val="000066"/>
                          </a:solidFill>
                          <a:latin typeface="Arial"/>
                          <a:ea typeface="+mn-ea"/>
                          <a:cs typeface="Arial"/>
                          <a:sym typeface="Arial"/>
                        </a:rPr>
                        <a:t>Officer</a:t>
                      </a:r>
                      <a:endParaRPr lang="en-US" sz="1800">
                        <a:solidFill>
                          <a:srgbClr val="000066"/>
                        </a:solidFill>
                      </a:endParaRPr>
                    </a:p>
                  </a:txBody>
                  <a:tcPr marT="45722" marB="45722"/>
                </a:tc>
                <a:tc>
                  <a:txBody>
                    <a:bodyPr/>
                    <a:lstStyle/>
                    <a:p>
                      <a:pPr lvl="0" algn="l">
                        <a:spcBef>
                          <a:spcPct val="100000"/>
                        </a:spcBef>
                        <a:buClrTx/>
                      </a:pPr>
                      <a:r>
                        <a:rPr lang="en-US" sz="1800">
                          <a:solidFill>
                            <a:srgbClr val="000066"/>
                          </a:solidFill>
                          <a:latin typeface="Arial"/>
                          <a:ea typeface="+mn-ea"/>
                          <a:cs typeface="Arial"/>
                          <a:sym typeface="Arial"/>
                        </a:rPr>
                        <a:t>Assistant</a:t>
                      </a:r>
                      <a:endParaRPr lang="en-US" sz="1800">
                        <a:solidFill>
                          <a:srgbClr val="000066"/>
                        </a:solidFill>
                      </a:endParaRPr>
                    </a:p>
                  </a:txBody>
                  <a:tcPr marT="45722" marB="45722"/>
                </a:tc>
                <a:extLst>
                  <a:ext uri="{0D108BD9-81ED-4DB2-BD59-A6C34878D82A}">
                    <a16:rowId xmlns:a16="http://schemas.microsoft.com/office/drawing/2014/main" val="10002"/>
                  </a:ext>
                </a:extLst>
              </a:tr>
              <a:tr h="379559">
                <a:tc>
                  <a:txBody>
                    <a:bodyPr/>
                    <a:lstStyle/>
                    <a:p>
                      <a:pPr lvl="0" algn="l">
                        <a:spcBef>
                          <a:spcPct val="100000"/>
                        </a:spcBef>
                        <a:buClrTx/>
                      </a:pPr>
                      <a:r>
                        <a:rPr lang="en-US" sz="1800">
                          <a:solidFill>
                            <a:srgbClr val="000066"/>
                          </a:solidFill>
                          <a:latin typeface="Arial"/>
                          <a:ea typeface="+mn-ea"/>
                          <a:cs typeface="Arial"/>
                          <a:sym typeface="Arial"/>
                        </a:rPr>
                        <a:t>General Staff (Section)</a:t>
                      </a:r>
                      <a:endParaRPr lang="en-US" sz="1800">
                        <a:solidFill>
                          <a:srgbClr val="000066"/>
                        </a:solidFill>
                      </a:endParaRPr>
                    </a:p>
                  </a:txBody>
                  <a:tcPr marT="45722" marB="45722"/>
                </a:tc>
                <a:tc>
                  <a:txBody>
                    <a:bodyPr/>
                    <a:lstStyle/>
                    <a:p>
                      <a:pPr lvl="0" algn="l">
                        <a:spcBef>
                          <a:spcPct val="100000"/>
                        </a:spcBef>
                        <a:buClrTx/>
                      </a:pPr>
                      <a:r>
                        <a:rPr lang="en-US" sz="1800">
                          <a:solidFill>
                            <a:srgbClr val="000066"/>
                          </a:solidFill>
                          <a:latin typeface="Arial"/>
                          <a:ea typeface="+mn-ea"/>
                          <a:cs typeface="Arial"/>
                          <a:sym typeface="Arial"/>
                        </a:rPr>
                        <a:t>Chief</a:t>
                      </a:r>
                      <a:endParaRPr lang="en-US" sz="1800">
                        <a:solidFill>
                          <a:srgbClr val="000066"/>
                        </a:solidFill>
                      </a:endParaRPr>
                    </a:p>
                  </a:txBody>
                  <a:tcPr marT="45722" marB="45722"/>
                </a:tc>
                <a:tc>
                  <a:txBody>
                    <a:bodyPr/>
                    <a:lstStyle/>
                    <a:p>
                      <a:pPr lvl="0" algn="l">
                        <a:spcBef>
                          <a:spcPct val="100000"/>
                        </a:spcBef>
                        <a:buClrTx/>
                      </a:pPr>
                      <a:r>
                        <a:rPr lang="en-US" sz="1800">
                          <a:solidFill>
                            <a:srgbClr val="000066"/>
                          </a:solidFill>
                          <a:latin typeface="Arial"/>
                          <a:ea typeface="+mn-ea"/>
                          <a:cs typeface="Arial"/>
                          <a:sym typeface="Arial"/>
                        </a:rPr>
                        <a:t>Deputy </a:t>
                      </a:r>
                      <a:endParaRPr lang="en-US" sz="1800">
                        <a:solidFill>
                          <a:srgbClr val="000066"/>
                        </a:solidFill>
                      </a:endParaRPr>
                    </a:p>
                  </a:txBody>
                  <a:tcPr marT="45722" marB="45722"/>
                </a:tc>
                <a:extLst>
                  <a:ext uri="{0D108BD9-81ED-4DB2-BD59-A6C34878D82A}">
                    <a16:rowId xmlns:a16="http://schemas.microsoft.com/office/drawing/2014/main" val="10003"/>
                  </a:ext>
                </a:extLst>
              </a:tr>
              <a:tr h="216892">
                <a:tc>
                  <a:txBody>
                    <a:bodyPr/>
                    <a:lstStyle/>
                    <a:p>
                      <a:pPr lvl="0" algn="l">
                        <a:spcBef>
                          <a:spcPct val="100000"/>
                        </a:spcBef>
                        <a:buClrTx/>
                      </a:pPr>
                      <a:r>
                        <a:rPr lang="en-US" sz="1800">
                          <a:solidFill>
                            <a:srgbClr val="000066"/>
                          </a:solidFill>
                          <a:latin typeface="Arial"/>
                          <a:ea typeface="+mn-ea"/>
                          <a:cs typeface="Arial"/>
                          <a:sym typeface="Arial"/>
                        </a:rPr>
                        <a:t>Branch</a:t>
                      </a:r>
                      <a:endParaRPr lang="en-US" sz="1800">
                        <a:solidFill>
                          <a:srgbClr val="000066"/>
                        </a:solidFill>
                      </a:endParaRPr>
                    </a:p>
                  </a:txBody>
                  <a:tcPr marT="45722" marB="45722"/>
                </a:tc>
                <a:tc>
                  <a:txBody>
                    <a:bodyPr/>
                    <a:lstStyle/>
                    <a:p>
                      <a:pPr lvl="0" algn="l">
                        <a:spcBef>
                          <a:spcPct val="100000"/>
                        </a:spcBef>
                        <a:buClrTx/>
                      </a:pPr>
                      <a:r>
                        <a:rPr lang="en-US" sz="1800">
                          <a:solidFill>
                            <a:srgbClr val="000066"/>
                          </a:solidFill>
                          <a:latin typeface="Arial"/>
                          <a:ea typeface="+mn-ea"/>
                          <a:cs typeface="Arial"/>
                          <a:sym typeface="Arial"/>
                        </a:rPr>
                        <a:t>Director </a:t>
                      </a:r>
                      <a:endParaRPr lang="en-US" sz="1800">
                        <a:solidFill>
                          <a:srgbClr val="000066"/>
                        </a:solidFill>
                      </a:endParaRPr>
                    </a:p>
                  </a:txBody>
                  <a:tcPr marT="45722" marB="45722"/>
                </a:tc>
                <a:tc>
                  <a:txBody>
                    <a:bodyPr/>
                    <a:lstStyle/>
                    <a:p>
                      <a:pPr lvl="0" algn="l">
                        <a:spcBef>
                          <a:spcPct val="100000"/>
                        </a:spcBef>
                        <a:buClrTx/>
                      </a:pPr>
                      <a:r>
                        <a:rPr lang="en-US" sz="1800" dirty="0">
                          <a:solidFill>
                            <a:srgbClr val="000066"/>
                          </a:solidFill>
                          <a:latin typeface="Arial"/>
                          <a:ea typeface="+mn-ea"/>
                          <a:cs typeface="Arial"/>
                          <a:sym typeface="Arial"/>
                        </a:rPr>
                        <a:t>Deputy </a:t>
                      </a:r>
                      <a:endParaRPr lang="en-US" sz="1800" dirty="0">
                        <a:solidFill>
                          <a:srgbClr val="000066"/>
                        </a:solidFill>
                      </a:endParaRPr>
                    </a:p>
                  </a:txBody>
                  <a:tcPr marT="45722" marB="45722"/>
                </a:tc>
                <a:extLst>
                  <a:ext uri="{0D108BD9-81ED-4DB2-BD59-A6C34878D82A}">
                    <a16:rowId xmlns:a16="http://schemas.microsoft.com/office/drawing/2014/main" val="10004"/>
                  </a:ext>
                </a:extLst>
              </a:tr>
              <a:tr h="364154">
                <a:tc>
                  <a:txBody>
                    <a:bodyPr/>
                    <a:lstStyle/>
                    <a:p>
                      <a:pPr lvl="0" algn="l">
                        <a:spcBef>
                          <a:spcPct val="100000"/>
                        </a:spcBef>
                        <a:buClrTx/>
                      </a:pPr>
                      <a:r>
                        <a:rPr lang="en-US" sz="1800">
                          <a:solidFill>
                            <a:srgbClr val="000066"/>
                          </a:solidFill>
                          <a:latin typeface="Arial"/>
                          <a:ea typeface="+mn-ea"/>
                          <a:cs typeface="Arial"/>
                          <a:sym typeface="Arial"/>
                        </a:rPr>
                        <a:t>Division/Group</a:t>
                      </a:r>
                      <a:endParaRPr lang="en-US" sz="1800">
                        <a:solidFill>
                          <a:srgbClr val="000066"/>
                        </a:solidFill>
                      </a:endParaRPr>
                    </a:p>
                  </a:txBody>
                  <a:tcPr marT="45722" marB="45722"/>
                </a:tc>
                <a:tc>
                  <a:txBody>
                    <a:bodyPr/>
                    <a:lstStyle/>
                    <a:p>
                      <a:pPr lvl="0" algn="l">
                        <a:spcBef>
                          <a:spcPct val="100000"/>
                        </a:spcBef>
                        <a:buClrTx/>
                      </a:pPr>
                      <a:r>
                        <a:rPr lang="en-US" sz="1800">
                          <a:solidFill>
                            <a:srgbClr val="000066"/>
                          </a:solidFill>
                          <a:latin typeface="Arial"/>
                          <a:ea typeface="+mn-ea"/>
                          <a:cs typeface="Arial"/>
                          <a:sym typeface="Arial"/>
                        </a:rPr>
                        <a:t>Supervisor </a:t>
                      </a:r>
                      <a:endParaRPr lang="en-US" sz="1800">
                        <a:solidFill>
                          <a:srgbClr val="000066"/>
                        </a:solidFill>
                      </a:endParaRPr>
                    </a:p>
                  </a:txBody>
                  <a:tcPr marT="45722" marB="45722"/>
                </a:tc>
                <a:tc>
                  <a:txBody>
                    <a:bodyPr/>
                    <a:lstStyle/>
                    <a:p>
                      <a:pPr lvl="0" algn="l">
                        <a:spcBef>
                          <a:spcPct val="100000"/>
                        </a:spcBef>
                        <a:buClrTx/>
                      </a:pPr>
                      <a:r>
                        <a:rPr lang="en-US" sz="1800">
                          <a:solidFill>
                            <a:srgbClr val="000066"/>
                          </a:solidFill>
                          <a:latin typeface="Arial"/>
                          <a:ea typeface="+mn-ea"/>
                          <a:cs typeface="Arial"/>
                          <a:sym typeface="Arial"/>
                        </a:rPr>
                        <a:t>N/A</a:t>
                      </a:r>
                      <a:endParaRPr lang="en-US" sz="1800">
                        <a:solidFill>
                          <a:srgbClr val="000066"/>
                        </a:solidFill>
                      </a:endParaRPr>
                    </a:p>
                  </a:txBody>
                  <a:tcPr marT="45722" marB="45722"/>
                </a:tc>
                <a:extLst>
                  <a:ext uri="{0D108BD9-81ED-4DB2-BD59-A6C34878D82A}">
                    <a16:rowId xmlns:a16="http://schemas.microsoft.com/office/drawing/2014/main" val="10005"/>
                  </a:ext>
                </a:extLst>
              </a:tr>
              <a:tr h="216892">
                <a:tc>
                  <a:txBody>
                    <a:bodyPr/>
                    <a:lstStyle/>
                    <a:p>
                      <a:pPr lvl="0" algn="l">
                        <a:spcBef>
                          <a:spcPct val="100000"/>
                        </a:spcBef>
                        <a:buClrTx/>
                      </a:pPr>
                      <a:r>
                        <a:rPr lang="en-US" sz="1800">
                          <a:solidFill>
                            <a:srgbClr val="000066"/>
                          </a:solidFill>
                          <a:latin typeface="Arial"/>
                          <a:ea typeface="+mn-ea"/>
                          <a:cs typeface="Arial"/>
                          <a:sym typeface="Arial"/>
                        </a:rPr>
                        <a:t>Unit</a:t>
                      </a:r>
                      <a:endParaRPr lang="en-US" sz="1800">
                        <a:solidFill>
                          <a:srgbClr val="000066"/>
                        </a:solidFill>
                      </a:endParaRPr>
                    </a:p>
                  </a:txBody>
                  <a:tcPr marT="45722" marB="45722"/>
                </a:tc>
                <a:tc>
                  <a:txBody>
                    <a:bodyPr/>
                    <a:lstStyle/>
                    <a:p>
                      <a:pPr lvl="0" algn="l">
                        <a:spcBef>
                          <a:spcPct val="100000"/>
                        </a:spcBef>
                        <a:buClrTx/>
                      </a:pPr>
                      <a:r>
                        <a:rPr lang="en-US" sz="1800">
                          <a:solidFill>
                            <a:srgbClr val="000066"/>
                          </a:solidFill>
                          <a:latin typeface="Arial"/>
                          <a:ea typeface="+mn-ea"/>
                          <a:cs typeface="Arial"/>
                          <a:sym typeface="Arial"/>
                        </a:rPr>
                        <a:t>Unit Leader </a:t>
                      </a:r>
                      <a:endParaRPr lang="en-US" sz="1800">
                        <a:solidFill>
                          <a:srgbClr val="000066"/>
                        </a:solidFill>
                      </a:endParaRPr>
                    </a:p>
                  </a:txBody>
                  <a:tcPr marT="45722" marB="45722"/>
                </a:tc>
                <a:tc>
                  <a:txBody>
                    <a:bodyPr/>
                    <a:lstStyle/>
                    <a:p>
                      <a:pPr lvl="0" algn="l">
                        <a:spcBef>
                          <a:spcPct val="100000"/>
                        </a:spcBef>
                        <a:buClrTx/>
                      </a:pPr>
                      <a:r>
                        <a:rPr lang="en-US" sz="1800">
                          <a:solidFill>
                            <a:srgbClr val="000066"/>
                          </a:solidFill>
                          <a:latin typeface="Arial"/>
                          <a:ea typeface="+mn-ea"/>
                          <a:cs typeface="Arial"/>
                          <a:sym typeface="Arial"/>
                        </a:rPr>
                        <a:t>Manager </a:t>
                      </a:r>
                      <a:endParaRPr lang="en-US" sz="1800">
                        <a:solidFill>
                          <a:srgbClr val="000066"/>
                        </a:solidFill>
                      </a:endParaRPr>
                    </a:p>
                  </a:txBody>
                  <a:tcPr marT="45722" marB="45722"/>
                </a:tc>
                <a:extLst>
                  <a:ext uri="{0D108BD9-81ED-4DB2-BD59-A6C34878D82A}">
                    <a16:rowId xmlns:a16="http://schemas.microsoft.com/office/drawing/2014/main" val="10006"/>
                  </a:ext>
                </a:extLst>
              </a:tr>
              <a:tr h="528610">
                <a:tc>
                  <a:txBody>
                    <a:bodyPr/>
                    <a:lstStyle/>
                    <a:p>
                      <a:pPr lvl="0" algn="l">
                        <a:spcBef>
                          <a:spcPct val="100000"/>
                        </a:spcBef>
                        <a:buClrTx/>
                      </a:pPr>
                      <a:r>
                        <a:rPr lang="en-US" sz="1800">
                          <a:solidFill>
                            <a:srgbClr val="000066"/>
                          </a:solidFill>
                          <a:latin typeface="Arial"/>
                          <a:ea typeface="+mn-ea"/>
                          <a:cs typeface="Arial"/>
                          <a:sym typeface="Arial"/>
                        </a:rPr>
                        <a:t>Strike Team/Task Force</a:t>
                      </a:r>
                      <a:endParaRPr lang="en-US" sz="1800">
                        <a:solidFill>
                          <a:srgbClr val="000066"/>
                        </a:solidFill>
                      </a:endParaRPr>
                    </a:p>
                  </a:txBody>
                  <a:tcPr marT="45722" marB="45722"/>
                </a:tc>
                <a:tc>
                  <a:txBody>
                    <a:bodyPr/>
                    <a:lstStyle/>
                    <a:p>
                      <a:pPr lvl="0" algn="l">
                        <a:spcBef>
                          <a:spcPct val="100000"/>
                        </a:spcBef>
                        <a:buClrTx/>
                      </a:pPr>
                      <a:r>
                        <a:rPr lang="en-US" sz="1800">
                          <a:solidFill>
                            <a:srgbClr val="000066"/>
                          </a:solidFill>
                          <a:latin typeface="Arial"/>
                          <a:ea typeface="+mn-ea"/>
                          <a:cs typeface="Arial"/>
                          <a:sym typeface="Arial"/>
                        </a:rPr>
                        <a:t>Leader </a:t>
                      </a:r>
                      <a:endParaRPr lang="en-US" sz="1800">
                        <a:solidFill>
                          <a:srgbClr val="000066"/>
                        </a:solidFill>
                      </a:endParaRPr>
                    </a:p>
                  </a:txBody>
                  <a:tcPr marT="45722" marB="45722"/>
                </a:tc>
                <a:tc>
                  <a:txBody>
                    <a:bodyPr/>
                    <a:lstStyle/>
                    <a:p>
                      <a:pPr lvl="0" algn="l">
                        <a:spcBef>
                          <a:spcPct val="100000"/>
                        </a:spcBef>
                        <a:buClrTx/>
                      </a:pPr>
                      <a:r>
                        <a:rPr lang="en-US" sz="1800" dirty="0">
                          <a:solidFill>
                            <a:srgbClr val="000066"/>
                          </a:solidFill>
                          <a:latin typeface="Arial"/>
                          <a:ea typeface="+mn-ea"/>
                          <a:cs typeface="Arial"/>
                          <a:sym typeface="Arial"/>
                        </a:rPr>
                        <a:t>Single Resource Boss</a:t>
                      </a:r>
                      <a:endParaRPr lang="en-US" sz="1800" dirty="0">
                        <a:solidFill>
                          <a:srgbClr val="000066"/>
                        </a:solidFill>
                      </a:endParaRPr>
                    </a:p>
                  </a:txBody>
                  <a:tcPr marT="45722" marB="45722"/>
                </a:tc>
                <a:extLst>
                  <a:ext uri="{0D108BD9-81ED-4DB2-BD59-A6C34878D82A}">
                    <a16:rowId xmlns:a16="http://schemas.microsoft.com/office/drawing/2014/main" val="10007"/>
                  </a:ext>
                </a:extLst>
              </a:tr>
            </a:tbl>
          </a:graphicData>
        </a:graphic>
      </p:graphicFrame>
      <p:sp>
        <p:nvSpPr>
          <p:cNvPr id="3" name="Slide Number Placeholder 2"/>
          <p:cNvSpPr>
            <a:spLocks noGrp="1"/>
          </p:cNvSpPr>
          <p:nvPr>
            <p:ph type="sldNum" sz="quarter" idx="11"/>
          </p:nvPr>
        </p:nvSpPr>
        <p:spPr/>
        <p:txBody>
          <a:bodyPr/>
          <a:lstStyle/>
          <a:p>
            <a:pPr>
              <a:spcBef>
                <a:spcPct val="100000"/>
              </a:spcBef>
              <a:buSzPct val="99000"/>
            </a:pPr>
            <a:fld id="{4567D282-8101-45A1-A6E9-DEC9EEDD5A33}" type="slidenum">
              <a:rPr lang="en-US" altLang="en-US" smtClean="0"/>
              <a:pPr>
                <a:spcBef>
                  <a:spcPct val="100000"/>
                </a:spcBef>
                <a:buSzPct val="99000"/>
              </a:pPr>
              <a:t>33</a:t>
            </a:fld>
            <a:endParaRPr lang="en-US" altLang="en-US"/>
          </a:p>
        </p:txBody>
      </p:sp>
    </p:spTree>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p:cNvSpPr>
            <a:spLocks noGrp="1"/>
          </p:cNvSpPr>
          <p:nvPr>
            <p:ph sz="quarter" idx="14"/>
          </p:nvPr>
        </p:nvSpPr>
        <p:spPr/>
        <p:txBody>
          <a:bodyPr>
            <a:normAutofit fontScale="62500" lnSpcReduction="20000"/>
          </a:bodyPr>
          <a:lstStyle/>
          <a:p>
            <a:pPr>
              <a:spcBef>
                <a:spcPct val="100000"/>
              </a:spcBef>
              <a:buSzPct val="99000"/>
            </a:pPr>
            <a:r>
              <a:rPr lang="en-US" kern="1200" dirty="0">
                <a:latin typeface="Arial" panose="020B0604020202020204" pitchFamily="34" charset="0"/>
                <a:cs typeface="Arial" panose="020B0604020202020204" pitchFamily="34" charset="0"/>
              </a:rPr>
              <a:t>How would you adjust the organizational strategy to maintain span of control for the scenario below? Be sure to use proper principles, position titles, and features.</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Scenario: The Command Staff consists of a Safety Officer and Public Information Officer. In the General Staff, the Operations Section has seven Strike Teams under the supervision of one Leader. Each Strike Team consists of a mix of different types of law enforcement and medical resources. </a:t>
            </a:r>
            <a:endParaRPr lang="en-US" dirty="0"/>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2B360769-4982-4E97-BA3B-897784694983}" type="slidenum">
              <a:rPr lang="en-US" altLang="en-US" smtClean="0"/>
              <a:pPr>
                <a:spcBef>
                  <a:spcPct val="100000"/>
                </a:spcBef>
                <a:buSzPct val="99000"/>
              </a:pPr>
              <a:t>34</a:t>
            </a:fld>
            <a:endParaRPr lang="en-US" altLang="en-US"/>
          </a:p>
        </p:txBody>
      </p:sp>
    </p:spTree>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a:spcBef>
                <a:spcPct val="100000"/>
              </a:spcBef>
              <a:buSzPct val="99000"/>
            </a:pPr>
            <a:r>
              <a:rPr lang="en-US" altLang="en-US"/>
              <a:t>Lesson Completion</a:t>
            </a:r>
          </a:p>
        </p:txBody>
      </p:sp>
      <p:sp>
        <p:nvSpPr>
          <p:cNvPr id="2" name="Content Placeholder 1"/>
          <p:cNvSpPr>
            <a:spLocks noGrp="1"/>
          </p:cNvSpPr>
          <p:nvPr>
            <p:ph idx="1"/>
          </p:nvPr>
        </p:nvSpPr>
        <p:spPr/>
        <p:txBody>
          <a:bodyPr>
            <a:normAutofit fontScale="85000" lnSpcReduction="20000"/>
          </a:bodyPr>
          <a:lstStyle/>
          <a:p>
            <a:pPr>
              <a:spcBef>
                <a:spcPct val="100000"/>
              </a:spcBef>
              <a:buSzPct val="99000"/>
            </a:pPr>
            <a:r>
              <a:rPr lang="en-US" kern="1200" dirty="0">
                <a:latin typeface="Arial" panose="020B0604020202020204" pitchFamily="34" charset="0"/>
                <a:cs typeface="Arial" panose="020B0604020202020204" pitchFamily="34" charset="0"/>
              </a:rPr>
              <a:t>You have completed the Incident Command and Unified Command lesson. You should now be able to:</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chain of command and formal communication relationships.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Identify common leadership responsibilities and values.</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span of control and modular development.</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the use of position titles. </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The next lesson will discuss delegation of authority and management by objectives.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4567D282-8101-45A1-A6E9-DEC9EEDD5A33}" type="slidenum">
              <a:rPr lang="en-US" altLang="en-US" smtClean="0"/>
              <a:pPr>
                <a:spcBef>
                  <a:spcPct val="100000"/>
                </a:spcBef>
                <a:buSzPct val="99000"/>
              </a:pPr>
              <a:t>35</a:t>
            </a:fld>
            <a:endParaRPr lang="en-US" altLang="en-US"/>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spcBef>
                <a:spcPct val="100000"/>
              </a:spcBef>
              <a:buSzPct val="99000"/>
            </a:pPr>
            <a:r>
              <a:rPr lang="en-US" altLang="en-US"/>
              <a:t>Unified Command (1 of 2)</a:t>
            </a:r>
          </a:p>
        </p:txBody>
      </p:sp>
      <p:sp>
        <p:nvSpPr>
          <p:cNvPr id="2" name="Content Placeholder 1"/>
          <p:cNvSpPr>
            <a:spLocks noGrp="1"/>
          </p:cNvSpPr>
          <p:nvPr>
            <p:ph sz="quarter" idx="13"/>
          </p:nvPr>
        </p:nvSpPr>
        <p:spPr/>
        <p:txBody>
          <a:bodyPr>
            <a:normAutofit fontScale="77500" lnSpcReduction="20000"/>
          </a:bodyPr>
          <a:lstStyle/>
          <a:p>
            <a:pPr>
              <a:spcBef>
                <a:spcPct val="100000"/>
              </a:spcBef>
              <a:buSzPct val="99000"/>
            </a:pPr>
            <a:r>
              <a:rPr lang="en-US" kern="1200">
                <a:latin typeface="Arial" panose="020B0604020202020204" pitchFamily="34" charset="0"/>
                <a:cs typeface="Arial" panose="020B0604020202020204" pitchFamily="34" charset="0"/>
              </a:rPr>
              <a:t>When no one jurisdiction, agency, or organization has primary authority and/or the resources to manage an incident on its own, Unified Command may be established.  There is no one "Commander." The Unified Command can allocate resources regardless of ownership or location.</a:t>
            </a:r>
            <a:endParaRPr lang="en-US"/>
          </a:p>
          <a:p>
            <a:pPr>
              <a:spcBef>
                <a:spcPct val="100000"/>
              </a:spcBef>
              <a:buSzPct val="99000"/>
            </a:pPr>
            <a:r>
              <a:rPr lang="en-US" kern="1200">
                <a:latin typeface="Arial" panose="020B0604020202020204" pitchFamily="34" charset="0"/>
                <a:cs typeface="Arial" panose="020B0604020202020204" pitchFamily="34" charset="0"/>
              </a:rPr>
              <a:t>This illustration shows three responsible agencies managing an incident together under a Unified Command. </a:t>
            </a:r>
            <a:endParaRPr lang="en-US"/>
          </a:p>
        </p:txBody>
      </p:sp>
      <p:pic>
        <p:nvPicPr>
          <p:cNvPr id="8" name="Picture 4" descr="As shown in this illustration, responsible agencies manage an incident together under a Unified Command. "/>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335587" y="1970087"/>
            <a:ext cx="2667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4</a:t>
            </a:fld>
            <a:endParaRPr lang="en-US" altLang="en-US"/>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spcBef>
                <a:spcPct val="100000"/>
              </a:spcBef>
              <a:buSzPct val="99000"/>
            </a:pPr>
            <a:r>
              <a:rPr lang="en-US" altLang="en-US"/>
              <a:t>Unified Command (2 of 2)</a:t>
            </a:r>
          </a:p>
        </p:txBody>
      </p:sp>
      <p:sp>
        <p:nvSpPr>
          <p:cNvPr id="2" name="Content Placeholder 1"/>
          <p:cNvSpPr>
            <a:spLocks noGrp="1"/>
          </p:cNvSpPr>
          <p:nvPr>
            <p:ph sz="quarter" idx="13"/>
          </p:nvPr>
        </p:nvSpPr>
        <p:spPr/>
        <p:txBody>
          <a:bodyPr>
            <a:normAutofit fontScale="70000" lnSpcReduction="20000"/>
          </a:bodyPr>
          <a:lstStyle/>
          <a:p>
            <a:pPr>
              <a:spcBef>
                <a:spcPct val="100000"/>
              </a:spcBef>
              <a:buSzPct val="99000"/>
            </a:pPr>
            <a:r>
              <a:rPr lang="en-US" kern="1200">
                <a:latin typeface="Arial" panose="020B0604020202020204" pitchFamily="34" charset="0"/>
                <a:cs typeface="Arial" panose="020B0604020202020204" pitchFamily="34" charset="0"/>
              </a:rPr>
              <a:t>Unified Command:</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Enables all responsible agencies to manage an incident together by establishing a common set of incident objectives and strategies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Allows Incident Commanders to make joint decisions by establishing a single command structure at one Incident Command Post (ICP)</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Maintains Unity of Command. Each employee reports to only one supervisor</a:t>
            </a:r>
            <a:endParaRPr lang="en-US"/>
          </a:p>
        </p:txBody>
      </p:sp>
      <p:pic>
        <p:nvPicPr>
          <p:cNvPr id="8" name="Picture 4" descr="Graphic showing an Incident Command Post tent and three Incident Commander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159375" y="2379662"/>
            <a:ext cx="3019425"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5</a:t>
            </a:fld>
            <a:endParaRPr lang="en-US" altLang="en-US"/>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spcBef>
                <a:spcPct val="100000"/>
              </a:spcBef>
              <a:buSzPct val="99000"/>
            </a:pPr>
            <a:r>
              <a:rPr lang="en-US" altLang="en-US"/>
              <a:t>Advantages of Unified Command</a:t>
            </a:r>
          </a:p>
        </p:txBody>
      </p:sp>
      <p:sp>
        <p:nvSpPr>
          <p:cNvPr id="2" name="Content Placeholder 1"/>
          <p:cNvSpPr>
            <a:spLocks noGrp="1"/>
          </p:cNvSpPr>
          <p:nvPr>
            <p:ph sz="quarter" idx="13"/>
          </p:nvPr>
        </p:nvSpPr>
        <p:spPr>
          <a:xfrm>
            <a:off x="457200" y="1153077"/>
            <a:ext cx="4964112" cy="4492625"/>
          </a:xfrm>
        </p:spPr>
        <p:txBody>
          <a:bodyPr>
            <a:noAutofit/>
          </a:bodyPr>
          <a:lstStyle/>
          <a:p>
            <a:pPr>
              <a:spcBef>
                <a:spcPts val="1400"/>
              </a:spcBef>
              <a:buSzPct val="99000"/>
            </a:pPr>
            <a:r>
              <a:rPr lang="en-US" sz="1600" kern="1200" dirty="0">
                <a:latin typeface="Arial" panose="020B0604020202020204" pitchFamily="34" charset="0"/>
                <a:cs typeface="Arial" panose="020B0604020202020204" pitchFamily="34" charset="0"/>
              </a:rPr>
              <a:t>Advantages of using Unified Command include:</a:t>
            </a:r>
            <a:endParaRPr lang="en-US" sz="1600" dirty="0"/>
          </a:p>
          <a:p>
            <a:pPr marL="254000" lvl="1" indent="-254000">
              <a:spcBef>
                <a:spcPts val="1400"/>
              </a:spcBef>
              <a:buSzPct val="99000"/>
            </a:pPr>
            <a:r>
              <a:rPr lang="en-US" sz="1600" kern="1200" dirty="0">
                <a:latin typeface="Arial" panose="020B0604020202020204" pitchFamily="34" charset="0"/>
                <a:cs typeface="Arial" panose="020B0604020202020204" pitchFamily="34" charset="0"/>
              </a:rPr>
              <a:t>A single set of objectives guides incident response.</a:t>
            </a:r>
            <a:endParaRPr lang="en-US" sz="1600" dirty="0"/>
          </a:p>
          <a:p>
            <a:pPr marL="254000" lvl="1" indent="-254000">
              <a:spcBef>
                <a:spcPts val="1400"/>
              </a:spcBef>
              <a:buSzPct val="99000"/>
            </a:pPr>
            <a:r>
              <a:rPr lang="en-US" sz="1600" kern="1200" dirty="0">
                <a:latin typeface="Arial" panose="020B0604020202020204" pitchFamily="34" charset="0"/>
                <a:cs typeface="Arial" panose="020B0604020202020204" pitchFamily="34" charset="0"/>
              </a:rPr>
              <a:t>A collective approach is used to develop strategies to achieve incident objectives.</a:t>
            </a:r>
            <a:endParaRPr lang="en-US" sz="1600" dirty="0"/>
          </a:p>
          <a:p>
            <a:pPr marL="254000" lvl="1" indent="-254000">
              <a:spcBef>
                <a:spcPts val="1400"/>
              </a:spcBef>
              <a:buSzPct val="99000"/>
            </a:pPr>
            <a:r>
              <a:rPr lang="en-US" sz="1600" kern="1200" dirty="0">
                <a:latin typeface="Arial" panose="020B0604020202020204" pitchFamily="34" charset="0"/>
                <a:cs typeface="Arial" panose="020B0604020202020204" pitchFamily="34" charset="0"/>
              </a:rPr>
              <a:t>Information flow and coordination are improved between all involved in the incident.</a:t>
            </a:r>
            <a:endParaRPr lang="en-US" sz="1600" dirty="0"/>
          </a:p>
          <a:p>
            <a:pPr marL="254000" lvl="1" indent="-254000">
              <a:spcBef>
                <a:spcPts val="1400"/>
              </a:spcBef>
              <a:buSzPct val="99000"/>
            </a:pPr>
            <a:r>
              <a:rPr lang="en-US" sz="1600" kern="1200" dirty="0">
                <a:latin typeface="Arial" panose="020B0604020202020204" pitchFamily="34" charset="0"/>
                <a:cs typeface="Arial" panose="020B0604020202020204" pitchFamily="34" charset="0"/>
              </a:rPr>
              <a:t>All agencies have an understanding of joint priorities and restrictions.</a:t>
            </a:r>
            <a:endParaRPr lang="en-US" sz="1600" dirty="0"/>
          </a:p>
          <a:p>
            <a:pPr marL="254000" lvl="1" indent="-254000">
              <a:spcBef>
                <a:spcPts val="1400"/>
              </a:spcBef>
              <a:buSzPct val="99000"/>
            </a:pPr>
            <a:r>
              <a:rPr lang="en-US" sz="1600" kern="1200" dirty="0">
                <a:latin typeface="Arial" panose="020B0604020202020204" pitchFamily="34" charset="0"/>
                <a:cs typeface="Arial" panose="020B0604020202020204" pitchFamily="34" charset="0"/>
              </a:rPr>
              <a:t>No agency's legal authorities will be compromised or neglected.</a:t>
            </a:r>
            <a:endParaRPr lang="en-US" sz="1600" dirty="0"/>
          </a:p>
          <a:p>
            <a:pPr marL="254000" lvl="1" indent="-254000">
              <a:spcBef>
                <a:spcPts val="1400"/>
              </a:spcBef>
              <a:buSzPct val="99000"/>
            </a:pPr>
            <a:r>
              <a:rPr lang="en-US" sz="1600" kern="1200" dirty="0">
                <a:latin typeface="Arial" panose="020B0604020202020204" pitchFamily="34" charset="0"/>
                <a:cs typeface="Arial" panose="020B0604020202020204" pitchFamily="34" charset="0"/>
              </a:rPr>
              <a:t>Agencies' efforts are optimized as they perform their respective assignments under a single Incident Action Plan. </a:t>
            </a:r>
            <a:endParaRPr lang="en-US" sz="1600" dirty="0"/>
          </a:p>
        </p:txBody>
      </p:sp>
      <p:pic>
        <p:nvPicPr>
          <p:cNvPr id="8" name="Picture 4" descr="Emergency Personnel including Firemen, Police, Water Rescue, and EMT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421312" y="2341562"/>
            <a:ext cx="2495550" cy="211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6</a:t>
            </a:fld>
            <a:endParaRPr lang="en-US" altLang="en-US"/>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spcBef>
                <a:spcPct val="100000"/>
              </a:spcBef>
              <a:buSzPct val="99000"/>
            </a:pPr>
            <a:r>
              <a:rPr lang="en-US" altLang="en-US"/>
              <a:t>ACTIVITY 2.1: UNIFIED COMMAND</a:t>
            </a:r>
          </a:p>
        </p:txBody>
      </p:sp>
      <p:sp>
        <p:nvSpPr>
          <p:cNvPr id="2" name="Content Placeholder 1"/>
          <p:cNvSpPr>
            <a:spLocks noGrp="1"/>
          </p:cNvSpPr>
          <p:nvPr>
            <p:ph idx="1"/>
          </p:nvPr>
        </p:nvSpPr>
        <p:spPr/>
        <p:txBody>
          <a:bodyPr>
            <a:normAutofit fontScale="47500" lnSpcReduction="20000"/>
          </a:bodyPr>
          <a:lstStyle/>
          <a:p>
            <a:pPr>
              <a:spcBef>
                <a:spcPct val="100000"/>
              </a:spcBef>
              <a:buSzPct val="99000"/>
            </a:pPr>
            <a:r>
              <a:rPr lang="en-US" b="1" u="sng" kern="1200" dirty="0">
                <a:latin typeface="Arial" panose="020B0604020202020204" pitchFamily="34" charset="0"/>
                <a:cs typeface="Arial" panose="020B0604020202020204" pitchFamily="34" charset="0"/>
              </a:rPr>
              <a:t>Activity Purpose:</a:t>
            </a:r>
            <a:r>
              <a:rPr lang="en-US" kern="1200" dirty="0">
                <a:latin typeface="Arial" panose="020B0604020202020204" pitchFamily="34" charset="0"/>
                <a:cs typeface="Arial" panose="020B0604020202020204" pitchFamily="34" charset="0"/>
              </a:rPr>
              <a:t> To practice recognizing potential incident management issues.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Time:</a:t>
            </a:r>
            <a:r>
              <a:rPr lang="en-US" kern="1200" dirty="0">
                <a:latin typeface="Arial" panose="020B0604020202020204" pitchFamily="34" charset="0"/>
                <a:cs typeface="Arial" panose="020B0604020202020204" pitchFamily="34" charset="0"/>
              </a:rPr>
              <a:t> 15 minutes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Instructions:</a:t>
            </a:r>
            <a:r>
              <a:rPr lang="en-US" kern="1200" dirty="0">
                <a:latin typeface="Arial" panose="020B0604020202020204" pitchFamily="34" charset="0"/>
                <a:cs typeface="Arial" panose="020B0604020202020204" pitchFamily="34" charset="0"/>
              </a:rPr>
              <a:t> Working with your team</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Read the scenario in your Student Manual.</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Identify the potential incident management issues.</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List the incident management issues on chart paper.</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Choose a spokesperson. Be prepared to present your findings to the class in 10 minutes.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Scenario:</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A tornado collapsed a building, trapping 15 people in its basement. Fire department officers immediately designated a fire station located directly across from the incident site as the Incident Command Post (ICP). However, the fire stations confined location and immediate proximity to the incident made it ill-suited for directing the large-scale response effort. As police officers arrived on the scene, they decided to establish their Command Center at a school, several blocks away from the immediate response activities.</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As response operations progressed and a mobile command vehicle became available, the Incident Command Post (ICP) was established in that vehicle just north of the hospital. Other agencies involved, such as the fire department and emergency medical services, began operating near the new ICP location and Incident Commander. The police department continued to operate from the school.</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4567D282-8101-45A1-A6E9-DEC9EEDD5A33}" type="slidenum">
              <a:rPr lang="en-US" altLang="en-US" smtClean="0"/>
              <a:pPr>
                <a:spcBef>
                  <a:spcPct val="100000"/>
                </a:spcBef>
                <a:buSzPct val="99000"/>
              </a:pPr>
              <a:t>7</a:t>
            </a:fld>
            <a:endParaRPr lang="en-US" altLang="en-US"/>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spcBef>
                <a:spcPct val="100000"/>
              </a:spcBef>
              <a:buSzPct val="99000"/>
            </a:pPr>
            <a:r>
              <a:rPr lang="en-US" altLang="en-US"/>
              <a:t>Integrated Communications Overview</a:t>
            </a:r>
          </a:p>
        </p:txBody>
      </p:sp>
      <p:sp>
        <p:nvSpPr>
          <p:cNvPr id="2" name="Content Placeholder 1"/>
          <p:cNvSpPr>
            <a:spLocks noGrp="1"/>
          </p:cNvSpPr>
          <p:nvPr>
            <p:ph sz="quarter" idx="13"/>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Formal communications follow the lines of authority. However, information concerning incident or event can be passed horizontally or vertically within the organization without restriction.</a:t>
            </a:r>
            <a:endParaRPr lang="en-US"/>
          </a:p>
        </p:txBody>
      </p:sp>
      <p:pic>
        <p:nvPicPr>
          <p:cNvPr id="8" name="Picture 5" descr="Formal communications follow the lines of authority. However, information concerning incident or event can be passed horizontally or vertically within the organization without restriction."/>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2781734" y="3471863"/>
            <a:ext cx="3580532" cy="217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2B360769-4982-4E97-BA3B-897784694983}" type="slidenum">
              <a:rPr lang="en-US" altLang="en-US" smtClean="0"/>
              <a:pPr>
                <a:spcBef>
                  <a:spcPct val="100000"/>
                </a:spcBef>
                <a:buSzPct val="99000"/>
              </a:pPr>
              <a:t>8</a:t>
            </a:fld>
            <a:endParaRPr lang="en-US" altLang="en-US"/>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spcBef>
                <a:spcPct val="100000"/>
              </a:spcBef>
              <a:buSzPct val="99000"/>
            </a:pPr>
            <a:r>
              <a:rPr lang="en-US" altLang="en-US"/>
              <a:t>Formal Communication</a:t>
            </a:r>
          </a:p>
        </p:txBody>
      </p:sp>
      <p:sp>
        <p:nvSpPr>
          <p:cNvPr id="2" name="Content Placeholder 1"/>
          <p:cNvSpPr>
            <a:spLocks noGrp="1"/>
          </p:cNvSpPr>
          <p:nvPr>
            <p:ph sz="quarter" idx="13"/>
          </p:nvPr>
        </p:nvSpPr>
        <p:spPr/>
        <p:txBody>
          <a:bodyPr>
            <a:normAutofit fontScale="62500" lnSpcReduction="20000"/>
          </a:bodyPr>
          <a:lstStyle/>
          <a:p>
            <a:pPr>
              <a:spcBef>
                <a:spcPct val="100000"/>
              </a:spcBef>
              <a:buSzPct val="99000"/>
            </a:pPr>
            <a:r>
              <a:rPr lang="en-US" kern="1200">
                <a:latin typeface="Arial" panose="020B0604020202020204" pitchFamily="34" charset="0"/>
                <a:cs typeface="Arial" panose="020B0604020202020204" pitchFamily="34" charset="0"/>
              </a:rPr>
              <a:t>As illustrated on the previous screen, formal communication must be used when:</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Receiving and giving work assignments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Requesting support or additional resources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Reporting progress of assigned tasks</a:t>
            </a:r>
            <a:endParaRPr lang="en-US"/>
          </a:p>
          <a:p>
            <a:pPr>
              <a:spcBef>
                <a:spcPct val="100000"/>
              </a:spcBef>
              <a:buSzPct val="99000"/>
            </a:pPr>
            <a:r>
              <a:rPr lang="en-US" kern="1200">
                <a:latin typeface="Arial" panose="020B0604020202020204" pitchFamily="34" charset="0"/>
                <a:cs typeface="Arial" panose="020B0604020202020204" pitchFamily="34" charset="0"/>
              </a:rPr>
              <a:t>Other information concerning the incident or event can be passed horizontally or vertically within the organization without restriction. This is known as informal communication. </a:t>
            </a:r>
            <a:endParaRPr lang="en-US"/>
          </a:p>
        </p:txBody>
      </p:sp>
      <p:pic>
        <p:nvPicPr>
          <p:cNvPr id="8" name="Picture 4" descr="2 photos showing: Dispatcher on her radio. Group of individuals in a meeting."/>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165350"/>
            <a:ext cx="1714500"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9</a:t>
            </a:fld>
            <a:endParaRPr lang="en-US" altLang="en-US"/>
          </a:p>
        </p:txBody>
      </p:sp>
    </p:spTree>
  </p:cSld>
  <p:clrMapOvr>
    <a:masterClrMapping/>
  </p:clrMapOvr>
  <p:transition>
    <p:wipe dir="r"/>
  </p:transition>
</p:sld>
</file>

<file path=ppt/theme/theme1.xml><?xml version="1.0" encoding="utf-8"?>
<a:theme xmlns:a="http://schemas.openxmlformats.org/drawingml/2006/main" name="EMI_PPT">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MI_PPT_V5.potx" id="{84438F43-1892-44BB-9A77-3CF4F8850C6B}" vid="{DBDE0A7C-07FC-4CC4-96A0-78263B57213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CAFF794D3AEE45AC091E39CC3674EE" ma:contentTypeVersion="1" ma:contentTypeDescription="Create a new document." ma:contentTypeScope="" ma:versionID="221b63dea19e92362f7b3e666e29c555">
  <xsd:schema xmlns:xsd="http://www.w3.org/2001/XMLSchema" xmlns:xs="http://www.w3.org/2001/XMLSchema" xmlns:p="http://schemas.microsoft.com/office/2006/metadata/properties" xmlns:ns1="http://schemas.microsoft.com/sharepoint/v3" targetNamespace="http://schemas.microsoft.com/office/2006/metadata/properties" ma:root="true" ma:fieldsID="76306148d0f7b992e79f2d9b1f249a8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F366565-57B9-4C11-9B37-112564475CA5}"/>
</file>

<file path=customXml/itemProps2.xml><?xml version="1.0" encoding="utf-8"?>
<ds:datastoreItem xmlns:ds="http://schemas.openxmlformats.org/officeDocument/2006/customXml" ds:itemID="{CEC18D44-EBEF-4287-AC5A-F2CCEDDB5498}"/>
</file>

<file path=customXml/itemProps3.xml><?xml version="1.0" encoding="utf-8"?>
<ds:datastoreItem xmlns:ds="http://schemas.openxmlformats.org/officeDocument/2006/customXml" ds:itemID="{70ADBBEE-1357-4359-9711-267ACC65AA43}"/>
</file>

<file path=docProps/app.xml><?xml version="1.0" encoding="utf-8"?>
<Properties xmlns="http://schemas.openxmlformats.org/officeDocument/2006/extended-properties" xmlns:vt="http://schemas.openxmlformats.org/officeDocument/2006/docPropsVTypes">
  <Template>EMI_PPT_V5</Template>
  <TotalTime>0</TotalTime>
  <Words>2277</Words>
  <Application>Microsoft Office PowerPoint</Application>
  <PresentationFormat>On-screen Show (4:3)</PresentationFormat>
  <Paragraphs>230</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Times New Roman</vt:lpstr>
      <vt:lpstr>Wingdings</vt:lpstr>
      <vt:lpstr>EMI_PPT</vt:lpstr>
      <vt:lpstr>Unit Objectives</vt:lpstr>
      <vt:lpstr>Chain of Command</vt:lpstr>
      <vt:lpstr>Unity of Command</vt:lpstr>
      <vt:lpstr>Unified Command (1 of 2)</vt:lpstr>
      <vt:lpstr>Unified Command (2 of 2)</vt:lpstr>
      <vt:lpstr>Advantages of Unified Command</vt:lpstr>
      <vt:lpstr>ACTIVITY 2.1: UNIFIED COMMAND</vt:lpstr>
      <vt:lpstr>Integrated Communications Overview</vt:lpstr>
      <vt:lpstr>Formal Communication</vt:lpstr>
      <vt:lpstr>Informal Communication</vt:lpstr>
      <vt:lpstr>Informal Communication (Continued)</vt:lpstr>
      <vt:lpstr>ACTIVITY 2.2: INCIDENT COMMUNICATIONS </vt:lpstr>
      <vt:lpstr>Discussion Question</vt:lpstr>
      <vt:lpstr>Common Leadership Responsibilities</vt:lpstr>
      <vt:lpstr>Leadership &amp; Values</vt:lpstr>
      <vt:lpstr>Commitment to Duty</vt:lpstr>
      <vt:lpstr>Discussion Question</vt:lpstr>
      <vt:lpstr>Leadership &amp; Respect</vt:lpstr>
      <vt:lpstr>ACTIVITY 2.3: INCIDENT LEADERSHIP </vt:lpstr>
      <vt:lpstr>Communication Responsibilities</vt:lpstr>
      <vt:lpstr>Briefing Elements</vt:lpstr>
      <vt:lpstr>Incident Management Assessment</vt:lpstr>
      <vt:lpstr>Discussion Question</vt:lpstr>
      <vt:lpstr>Using Common Terminology</vt:lpstr>
      <vt:lpstr>ICS Organization: Review</vt:lpstr>
      <vt:lpstr>ICS Organization: Review (Continued)</vt:lpstr>
      <vt:lpstr>NIMS Management: Manageable Span of Control</vt:lpstr>
      <vt:lpstr>Span of Control</vt:lpstr>
      <vt:lpstr>Modular Organization</vt:lpstr>
      <vt:lpstr>Typical Organizational Structure</vt:lpstr>
      <vt:lpstr>Expanding Incidents</vt:lpstr>
      <vt:lpstr>Use of Position Titles</vt:lpstr>
      <vt:lpstr>ICS Supervisory Position Titles</vt:lpstr>
      <vt:lpstr>Discussion Question</vt:lpstr>
      <vt:lpstr>Lesson Completion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2019-03-07T17:27:55Z</dcterms:created>
  <dcterms:modified xsi:type="dcterms:W3CDTF">2022-02-24T16:20:11Z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0x01010000CAFF794D3AEE45AC091E39CC3674EE</vt:lpwstr>
  </property>
  <property fmtid="{D5CDD505-2E9C-101B-9397-08002B2CF9AE}" pid="3" name="Order">
    <vt:r8>300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