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115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9D2A19AF-80A2-44B4-B972-2B3E253695CD}" type="datetimeFigureOut">
              <a:rPr lang="en-US"/>
              <a:pPr>
                <a:defRPr/>
              </a:pPr>
              <a:t>1/16/2024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C940A60-A2BA-4277-ACD9-FF511372AAB4}" type="slidenum">
              <a:rPr lang="en-US" altLang="en-US"/>
              <a:pPr/>
              <a:t>‹#›</a:t>
            </a:fld>
            <a:endParaRPr lang="en-US" altLang="en-US"/>
          </a:p>
        </p:txBody>
      </p:sp>
    </p:spTree>
    <p:extLst>
      <p:ext uri="{BB962C8B-B14F-4D97-AF65-F5344CB8AC3E}">
        <p14:creationId xmlns:p14="http://schemas.microsoft.com/office/powerpoint/2010/main" val="420540592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C6668ED-F1FB-4E7D-947F-3F5C186EDC8E}" type="datetimeFigureOut">
              <a:rPr lang="en-US"/>
              <a:pPr>
                <a:defRPr/>
              </a:pPr>
              <a:t>1/16/2024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4DDA1CE3-E6ED-402D-BAFB-41F011475676}" type="slidenum">
              <a:rPr lang="en-US" altLang="en-US"/>
              <a:pPr/>
              <a:t>‹#›</a:t>
            </a:fld>
            <a:endParaRPr lang="en-US" altLang="en-US"/>
          </a:p>
        </p:txBody>
      </p:sp>
    </p:spTree>
    <p:extLst>
      <p:ext uri="{BB962C8B-B14F-4D97-AF65-F5344CB8AC3E}">
        <p14:creationId xmlns:p14="http://schemas.microsoft.com/office/powerpoint/2010/main" val="307198402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8279BE-6185-4BB3-8C33-4A98D82BD9D8}" type="datetimeFigureOut">
              <a:rPr lang="en-US"/>
              <a:pPr>
                <a:defRPr/>
              </a:pPr>
              <a:t>1/16/2024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3CA48762-7171-43A7-BE6D-61E4FD29E322}" type="slidenum">
              <a:rPr lang="en-US" altLang="en-US"/>
              <a:pPr/>
              <a:t>‹#›</a:t>
            </a:fld>
            <a:endParaRPr lang="en-US" altLang="en-US"/>
          </a:p>
        </p:txBody>
      </p:sp>
    </p:spTree>
    <p:extLst>
      <p:ext uri="{BB962C8B-B14F-4D97-AF65-F5344CB8AC3E}">
        <p14:creationId xmlns:p14="http://schemas.microsoft.com/office/powerpoint/2010/main" val="272452576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03B903E0-1262-4D98-9ACC-052F1E4B797F}" type="datetimeFigureOut">
              <a:rPr lang="en-US"/>
              <a:pPr>
                <a:defRPr/>
              </a:pPr>
              <a:t>1/16/2024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D25B4F8A-0C81-4EAF-AEB0-D22E630D2007}" type="slidenum">
              <a:rPr lang="en-US" altLang="en-US"/>
              <a:pPr/>
              <a:t>‹#›</a:t>
            </a:fld>
            <a:endParaRPr lang="en-US" altLang="en-US"/>
          </a:p>
        </p:txBody>
      </p:sp>
    </p:spTree>
    <p:extLst>
      <p:ext uri="{BB962C8B-B14F-4D97-AF65-F5344CB8AC3E}">
        <p14:creationId xmlns:p14="http://schemas.microsoft.com/office/powerpoint/2010/main" val="155436065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2DD39FFB-C09C-4E60-8B12-BF370AEACBE0}" type="datetimeFigureOut">
              <a:rPr lang="en-US"/>
              <a:pPr>
                <a:defRPr/>
              </a:pPr>
              <a:t>1/16/2024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36B11AAF-21B7-4D27-AE05-E1F59A0467B5}" type="slidenum">
              <a:rPr lang="en-US" altLang="en-US"/>
              <a:pPr/>
              <a:t>‹#›</a:t>
            </a:fld>
            <a:endParaRPr lang="en-US" altLang="en-US"/>
          </a:p>
        </p:txBody>
      </p:sp>
    </p:spTree>
    <p:extLst>
      <p:ext uri="{BB962C8B-B14F-4D97-AF65-F5344CB8AC3E}">
        <p14:creationId xmlns:p14="http://schemas.microsoft.com/office/powerpoint/2010/main" val="1912289072"/>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AB0AB45E-518F-4007-B167-1F99256A1E0F}" type="datetimeFigureOut">
              <a:rPr lang="en-US"/>
              <a:pPr>
                <a:defRPr/>
              </a:pPr>
              <a:t>1/16/2024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7933920-D0F9-405C-AFC2-E99D0107CD4B}" type="slidenum">
              <a:rPr lang="en-US" altLang="en-US"/>
              <a:pPr/>
              <a:t>‹#›</a:t>
            </a:fld>
            <a:endParaRPr lang="en-US" altLang="en-US"/>
          </a:p>
        </p:txBody>
      </p:sp>
    </p:spTree>
    <p:extLst>
      <p:ext uri="{BB962C8B-B14F-4D97-AF65-F5344CB8AC3E}">
        <p14:creationId xmlns:p14="http://schemas.microsoft.com/office/powerpoint/2010/main" val="2572039022"/>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2C1FA6EF-EB55-4E15-B413-27386EEB4C47}" type="datetimeFigureOut">
              <a:rPr lang="en-US"/>
              <a:pPr>
                <a:defRPr/>
              </a:pPr>
              <a:t>1/16/2024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E38F1837-890F-45B8-9787-C5C1B6F6228A}" type="slidenum">
              <a:rPr lang="en-US" altLang="en-US"/>
              <a:pPr/>
              <a:t>‹#›</a:t>
            </a:fld>
            <a:endParaRPr lang="en-US" altLang="en-US"/>
          </a:p>
        </p:txBody>
      </p:sp>
    </p:spTree>
    <p:extLst>
      <p:ext uri="{BB962C8B-B14F-4D97-AF65-F5344CB8AC3E}">
        <p14:creationId xmlns:p14="http://schemas.microsoft.com/office/powerpoint/2010/main" val="2283268614"/>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4DB9FC9-EF74-48E7-AAB9-7EFD6B138F68}" type="datetimeFigureOut">
              <a:rPr lang="en-US"/>
              <a:pPr>
                <a:defRPr/>
              </a:pPr>
              <a:t>1/16/2024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22C10D1B-25EC-4766-95B0-8646520C1030}" type="slidenum">
              <a:rPr lang="en-US" altLang="en-US"/>
              <a:pPr/>
              <a:t>‹#›</a:t>
            </a:fld>
            <a:endParaRPr lang="en-US" altLang="en-US"/>
          </a:p>
        </p:txBody>
      </p:sp>
    </p:spTree>
    <p:extLst>
      <p:ext uri="{BB962C8B-B14F-4D97-AF65-F5344CB8AC3E}">
        <p14:creationId xmlns:p14="http://schemas.microsoft.com/office/powerpoint/2010/main" val="303670166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7B8AE821-3B76-45EF-A64D-249664763BF8}" type="slidenum">
              <a:rPr lang="en-US" altLang="en-US"/>
              <a:pPr/>
              <a:t>‹#›</a:t>
            </a:fld>
            <a:endParaRPr lang="en-US" altLang="en-US"/>
          </a:p>
        </p:txBody>
      </p:sp>
    </p:spTree>
    <p:extLst>
      <p:ext uri="{BB962C8B-B14F-4D97-AF65-F5344CB8AC3E}">
        <p14:creationId xmlns:p14="http://schemas.microsoft.com/office/powerpoint/2010/main" val="339650780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A87C3B3-4C09-45A5-AC6D-DE89753CBDE2}" type="datetimeFigureOut">
              <a:rPr lang="en-US"/>
              <a:pPr>
                <a:defRPr/>
              </a:pPr>
              <a:t>1/16/2024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275BE9AC-9D00-4A35-8D54-71608E648FC0}" type="slidenum">
              <a:rPr lang="en-US" altLang="en-US"/>
              <a:pPr/>
              <a:t>‹#›</a:t>
            </a:fld>
            <a:endParaRPr lang="en-US" altLang="en-US"/>
          </a:p>
        </p:txBody>
      </p:sp>
    </p:spTree>
    <p:extLst>
      <p:ext uri="{BB962C8B-B14F-4D97-AF65-F5344CB8AC3E}">
        <p14:creationId xmlns:p14="http://schemas.microsoft.com/office/powerpoint/2010/main" val="355969342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C161D662-4590-49BF-A4F1-02875006C881}" type="datetimeFigureOut">
              <a:rPr lang="en-US"/>
              <a:pPr>
                <a:defRPr/>
              </a:pPr>
              <a:t>1/16/2024</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36AFF34C-8B17-403F-A9C8-D3320E50E995}" type="slidenum">
              <a:rPr lang="en-US" altLang="en-US"/>
              <a:pPr/>
              <a:t>‹#›</a:t>
            </a:fld>
            <a:endParaRPr lang="en-US" altLang="en-US"/>
          </a:p>
        </p:txBody>
      </p:sp>
    </p:spTree>
    <p:extLst>
      <p:ext uri="{BB962C8B-B14F-4D97-AF65-F5344CB8AC3E}">
        <p14:creationId xmlns:p14="http://schemas.microsoft.com/office/powerpoint/2010/main" val="909912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F6519257-CEC2-4DA3-A6AD-A8154D82AC76}" type="datetimeFigureOut">
              <a:rPr lang="en-US"/>
              <a:pPr>
                <a:defRPr/>
              </a:pPr>
              <a:t>1/16/2024</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0C809AB6-355D-4B1A-89BE-4D69007F9460}" type="slidenum">
              <a:rPr lang="en-US" altLang="en-US"/>
              <a:pPr/>
              <a:t>‹#›</a:t>
            </a:fld>
            <a:endParaRPr lang="en-US" altLang="en-US"/>
          </a:p>
        </p:txBody>
      </p:sp>
    </p:spTree>
    <p:extLst>
      <p:ext uri="{BB962C8B-B14F-4D97-AF65-F5344CB8AC3E}">
        <p14:creationId xmlns:p14="http://schemas.microsoft.com/office/powerpoint/2010/main" val="61880429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20C5410E-D2F8-4966-8AA9-83D26D50CEC9}" type="datetimeFigureOut">
              <a:rPr lang="en-US"/>
              <a:pPr>
                <a:defRPr/>
              </a:pPr>
              <a:t>1/16/2024</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126A1CDF-94B6-4A68-A77E-8E90632C41F1}" type="slidenum">
              <a:rPr lang="en-US" altLang="en-US"/>
              <a:pPr/>
              <a:t>‹#›</a:t>
            </a:fld>
            <a:endParaRPr lang="en-US" altLang="en-US"/>
          </a:p>
        </p:txBody>
      </p:sp>
    </p:spTree>
    <p:extLst>
      <p:ext uri="{BB962C8B-B14F-4D97-AF65-F5344CB8AC3E}">
        <p14:creationId xmlns:p14="http://schemas.microsoft.com/office/powerpoint/2010/main" val="60570516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BA49A3EB-0005-48E5-BB01-BFDF7B6236D9}" type="datetimeFigureOut">
              <a:rPr lang="en-US"/>
              <a:pPr>
                <a:defRPr/>
              </a:pPr>
              <a:t>1/16/2024</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FDBF68C2-957D-4AA3-9D41-270B0CBF070F}" type="slidenum">
              <a:rPr lang="en-US" altLang="en-US"/>
              <a:pPr/>
              <a:t>‹#›</a:t>
            </a:fld>
            <a:endParaRPr lang="en-US" altLang="en-US"/>
          </a:p>
        </p:txBody>
      </p:sp>
    </p:spTree>
    <p:extLst>
      <p:ext uri="{BB962C8B-B14F-4D97-AF65-F5344CB8AC3E}">
        <p14:creationId xmlns:p14="http://schemas.microsoft.com/office/powerpoint/2010/main" val="133918481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7A83BA56-73F9-4FAE-8693-7E46EF766C4F}" type="datetimeFigureOut">
              <a:rPr lang="en-US"/>
              <a:pPr>
                <a:defRPr/>
              </a:pPr>
              <a:t>1/16/2024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29A4910A-F62E-4A21-AF70-8B8BBF0F31B6}" type="slidenum">
              <a:rPr lang="en-US" altLang="en-US"/>
              <a:pPr/>
              <a:t>‹#›</a:t>
            </a:fld>
            <a:endParaRPr lang="en-US" altLang="en-US"/>
          </a:p>
        </p:txBody>
      </p:sp>
    </p:spTree>
    <p:extLst>
      <p:ext uri="{BB962C8B-B14F-4D97-AF65-F5344CB8AC3E}">
        <p14:creationId xmlns:p14="http://schemas.microsoft.com/office/powerpoint/2010/main" val="76821419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378B3684-7414-4702-B290-A537213607E2}" type="datetimeFigureOut">
              <a:rPr lang="en-US"/>
              <a:pPr>
                <a:defRPr/>
              </a:pPr>
              <a:t>1/16/2024</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1328D818-A401-4DFD-833C-B35EBA674520}" type="slidenum">
              <a:rPr lang="en-US" altLang="en-US"/>
              <a:pPr/>
              <a:t>‹#›</a:t>
            </a:fld>
            <a:endParaRPr lang="en-US" altLang="en-US"/>
          </a:p>
        </p:txBody>
      </p:sp>
    </p:spTree>
    <p:extLst>
      <p:ext uri="{BB962C8B-B14F-4D97-AF65-F5344CB8AC3E}">
        <p14:creationId xmlns:p14="http://schemas.microsoft.com/office/powerpoint/2010/main" val="139708755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2166F6FD-D3A8-4FF0-995F-151C148CC762}" type="datetimeFigureOut">
              <a:rPr lang="en-US"/>
              <a:pPr>
                <a:defRPr/>
              </a:pPr>
              <a:t>1/16/2024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49A687DE-9017-469A-9F7A-D13C0512B5D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www.fema.gov/pdf/about/divisions/npd/CPG_101_V2.pdf" TargetMode="External"/><Relationship Id="rId2" Type="http://schemas.openxmlformats.org/officeDocument/2006/relationships/hyperlink" Target="https://www.fema.gov/national-incident-management-system" TargetMode="External"/><Relationship Id="rId1" Type="http://schemas.openxmlformats.org/officeDocument/2006/relationships/slideLayout" Target="../slideLayouts/slideLayout5.xml"/><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fema.gov/resource-management-mutual-aid"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3 Overview</a:t>
            </a:r>
          </a:p>
        </p:txBody>
      </p:sp>
      <p:sp>
        <p:nvSpPr>
          <p:cNvPr id="2" name="Content Placeholder 1"/>
          <p:cNvSpPr>
            <a:spLocks noGrp="1"/>
          </p:cNvSpPr>
          <p:nvPr>
            <p:ph idx="1"/>
          </p:nvPr>
        </p:nvSpPr>
        <p:spPr/>
        <p:txBody>
          <a:bodyPr>
            <a:normAutofit fontScale="70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The Delegation of Authority &amp; Management by Objectives lesson introduces you to the delegation of authority process, implementing authorities, management by objectives, and preparedness plans and agreements.</a:t>
            </a:r>
            <a:endParaRPr lang="en-US" dirty="0"/>
          </a:p>
          <a:p>
            <a:pPr>
              <a:spcBef>
                <a:spcPct val="100000"/>
              </a:spcBef>
              <a:buSzPct val="99000"/>
            </a:pPr>
            <a:r>
              <a:rPr lang="en-US" b="1" kern="1200" dirty="0">
                <a:latin typeface="Arial" panose="020B0604020202020204" pitchFamily="34" charset="0"/>
                <a:cs typeface="Arial" panose="020B0604020202020204" pitchFamily="34" charset="0"/>
              </a:rPr>
              <a:t>Lesson Objectives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delegation of authority process.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scope of authority.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management by objectives.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importance of preparedness plans and agreements.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questions would you use to assess the effectiveness of incident management?</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ACTIVITY 3.1: DELEGATING AUTHORITY  </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identify and reinforce ways that incident management personnel can keep their agency executives involved and informed during an incident.</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Read the case study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Identify the steps you would take to keep the agency executives involved in this incident.</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steps on chart paper.</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Case Study:</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Beltway sniper case was one of the most infamous crimes in recent law enforcement, instilling fear in thousands of people. According to the after-action report, communication was clearly the most compelling concern in the sniper case. Investigations of this kind succeed or fail based on executives ability to effectively manage and communicate information in a timely manner. Incident Commanders must balance the incident needs with the obligations of local executives to be responsive to their citizens. In the words of one police chief, You cannot expect leaders to stop leading.</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Implementing Authorities</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Within his or her scope of authority, the Incident Commander establishes incident objectives, then determines strategies, resources, and ICS structure based on the incident objectives. The Incident Commander must also have the authority to establish an ICS structure adequate to protect the safety of responders and citizens, to control the spread of damage, and to protect the environment.</a:t>
            </a:r>
            <a:endParaRPr lang="en-US"/>
          </a:p>
        </p:txBody>
      </p:sp>
      <p:pic>
        <p:nvPicPr>
          <p:cNvPr id="8" name="Picture 5" descr="Diagram with box labeled Incident Commander, arrow pointing to document labeled Incident Objectives.  Three arrows pointing from Incident Objectives to Strategies, Resources, and ICS Structur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762476" y="4048982"/>
            <a:ext cx="3619048" cy="1019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Management by Objectives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ICS is managed by objectives. Objectives are communicated throughout the entire ICS organization through the Incident Action Planning Process.</a:t>
            </a:r>
            <a:endParaRPr lang="en-US"/>
          </a:p>
          <a:p>
            <a:pPr>
              <a:spcBef>
                <a:spcPct val="100000"/>
              </a:spcBef>
              <a:buSzPct val="99000"/>
            </a:pPr>
            <a:r>
              <a:rPr lang="en-US" kern="1200">
                <a:latin typeface="Arial" panose="020B0604020202020204" pitchFamily="34" charset="0"/>
                <a:cs typeface="Arial" panose="020B0604020202020204" pitchFamily="34" charset="0"/>
              </a:rPr>
              <a:t>Management by objectives includes: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Establishing overarching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Developing and issuing assignments, plans, procedures, and protocols.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Establishing specific, measurable objectives for various incident management functional activities.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Directing efforts to attain them, in support of defined strategic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Documenting results to measure performance and facilitate corrective action. </a:t>
            </a:r>
            <a:endParaRPr lang="en-US"/>
          </a:p>
        </p:txBody>
      </p:sp>
      <p:pic>
        <p:nvPicPr>
          <p:cNvPr id="8" name="Picture 4" descr="A group of people looking in a bind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Establishing and Implementing Objectives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steps for establishing and implementing incident objectives include: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1: Understand agency policy and direction.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2: Assess incident situation.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3: Establish incident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4: Select appropriate strategy or strategies to achieve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5: Perform tactical direction.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6: Provide necessary follow-up. </a:t>
            </a:r>
            <a:endParaRPr lang="en-US"/>
          </a:p>
        </p:txBody>
      </p:sp>
      <p:pic>
        <p:nvPicPr>
          <p:cNvPr id="8" name="Picture 4" descr="Clipboard with a piece of paper that reading Incident Objective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230" y="2338520"/>
            <a:ext cx="2285714" cy="212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spcBef>
                <a:spcPct val="100000"/>
              </a:spcBef>
              <a:buSzPct val="99000"/>
            </a:pPr>
            <a:r>
              <a:rPr lang="en-US" altLang="en-US"/>
              <a:t>Initial Response: Conduct a Size-Up</a:t>
            </a:r>
          </a:p>
        </p:txBody>
      </p:sp>
      <p:sp>
        <p:nvSpPr>
          <p:cNvPr id="2" name="Content Placeholder 1"/>
          <p:cNvSpPr>
            <a:spLocks noGrp="1"/>
          </p:cNvSpPr>
          <p:nvPr>
            <p:ph sz="quarter" idx="13"/>
          </p:nvPr>
        </p:nvSpPr>
        <p:spPr>
          <a:xfrm>
            <a:off x="457200" y="1153077"/>
            <a:ext cx="5238750"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In an initial incident, a size-up is done to set the immediate incident objectives. The first responder to arrive must assume command and size-up the situation by determining: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Nature and magnitude of the incident</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Hazards and safety concerns</a:t>
            </a:r>
            <a:endParaRPr lang="en-US" sz="1400" dirty="0"/>
          </a:p>
          <a:p>
            <a:pPr marL="635000" lvl="2" indent="-254000">
              <a:spcBef>
                <a:spcPct val="100000"/>
              </a:spcBef>
              <a:buSzPct val="99000"/>
            </a:pPr>
            <a:r>
              <a:rPr lang="en-US" sz="1400" kern="1200" dirty="0">
                <a:latin typeface="Arial" panose="020B0604020202020204" pitchFamily="34" charset="0"/>
                <a:cs typeface="Arial" panose="020B0604020202020204" pitchFamily="34" charset="0"/>
              </a:rPr>
              <a:t>Hazards facing response personnel and the public</a:t>
            </a:r>
            <a:endParaRPr lang="en-US" sz="1400" dirty="0"/>
          </a:p>
          <a:p>
            <a:pPr marL="635000" lvl="2" indent="-254000">
              <a:spcBef>
                <a:spcPct val="100000"/>
              </a:spcBef>
              <a:buSzPct val="99000"/>
            </a:pPr>
            <a:r>
              <a:rPr lang="en-US" sz="1400" kern="1200" dirty="0">
                <a:latin typeface="Arial" panose="020B0604020202020204" pitchFamily="34" charset="0"/>
                <a:cs typeface="Arial" panose="020B0604020202020204" pitchFamily="34" charset="0"/>
              </a:rPr>
              <a:t>Evacuation and warnings</a:t>
            </a:r>
            <a:endParaRPr lang="en-US" sz="1400" dirty="0"/>
          </a:p>
          <a:p>
            <a:pPr marL="635000" lvl="2" indent="-254000">
              <a:spcBef>
                <a:spcPct val="100000"/>
              </a:spcBef>
              <a:buSzPct val="99000"/>
            </a:pPr>
            <a:r>
              <a:rPr lang="en-US" sz="1400" kern="1200" dirty="0">
                <a:latin typeface="Arial" panose="020B0604020202020204" pitchFamily="34" charset="0"/>
                <a:cs typeface="Arial" panose="020B0604020202020204" pitchFamily="34" charset="0"/>
              </a:rPr>
              <a:t>Injuries and casualties</a:t>
            </a:r>
            <a:endParaRPr lang="en-US" sz="1400" dirty="0"/>
          </a:p>
          <a:p>
            <a:pPr marL="635000" lvl="2" indent="-254000">
              <a:spcBef>
                <a:spcPct val="100000"/>
              </a:spcBef>
              <a:buSzPct val="99000"/>
            </a:pPr>
            <a:r>
              <a:rPr lang="en-US" sz="1400" kern="1200" dirty="0">
                <a:latin typeface="Arial" panose="020B0604020202020204" pitchFamily="34" charset="0"/>
                <a:cs typeface="Arial" panose="020B0604020202020204" pitchFamily="34" charset="0"/>
              </a:rPr>
              <a:t>Need to secure and isolate the area</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Initial priorities and immediate resource requirements</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Location of Incident Command Post and Staging Area</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Entrance and exit routes for responders</a:t>
            </a:r>
            <a:endParaRPr lang="en-US" sz="1400" dirty="0"/>
          </a:p>
        </p:txBody>
      </p:sp>
      <p:pic>
        <p:nvPicPr>
          <p:cNvPr id="8" name="Picture 4" descr="2 FEMA employees looking at a propane tank"/>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spcBef>
                <a:spcPct val="100000"/>
              </a:spcBef>
              <a:buSzPct val="99000"/>
            </a:pPr>
            <a:r>
              <a:rPr lang="en-US" altLang="en-US"/>
              <a:t>Overall Priorities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Throughout the incident, objectives are established based on the following priorities: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First Priority: Life Safety</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Second Priority: Incident Stabilization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Third Priority: Property Preservation </a:t>
            </a:r>
            <a:endParaRPr lang="en-US"/>
          </a:p>
          <a:p>
            <a:pPr>
              <a:spcBef>
                <a:spcPct val="100000"/>
              </a:spcBef>
              <a:buSzPct val="99000"/>
            </a:pPr>
            <a:r>
              <a:rPr lang="en-US" kern="1200">
                <a:latin typeface="Arial" panose="020B0604020202020204" pitchFamily="34" charset="0"/>
                <a:cs typeface="Arial" panose="020B0604020202020204" pitchFamily="34" charset="0"/>
              </a:rPr>
              <a:t>Overall priorities for an incident define what is most important. These are not a set of steps, you do not complete all life safety actions before you start any efforts to stabilize the incident. Often these priorities will be performed simultaneously.</a:t>
            </a:r>
            <a:endParaRPr lang="en-US"/>
          </a:p>
        </p:txBody>
      </p:sp>
      <p:pic>
        <p:nvPicPr>
          <p:cNvPr id="8" name="Picture 4" descr="A man in an orange vest writing on an easel"/>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spcBef>
                <a:spcPct val="100000"/>
              </a:spcBef>
              <a:buSzPct val="99000"/>
            </a:pPr>
            <a:r>
              <a:rPr lang="en-US" altLang="en-US"/>
              <a:t>Effective Incident Objectives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For full effectiveness, incident objectives must be: </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Specific and state what's to be accomplished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Measurable and include a standard and timeframe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Attainable and reasonable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In accordance with the Incident Commander's authorities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Evaluated to determine effectiveness of strategies and tactics</a:t>
            </a:r>
            <a:endParaRPr lang="en-US"/>
          </a:p>
          <a:p>
            <a:pPr>
              <a:spcBef>
                <a:spcPct val="100000"/>
              </a:spcBef>
              <a:buSzPct val="99000"/>
            </a:pPr>
            <a:r>
              <a:rPr lang="en-US" b="1" i="1" kern="1200">
                <a:latin typeface="Arial" panose="020B0604020202020204" pitchFamily="34" charset="0"/>
                <a:cs typeface="Arial" panose="020B0604020202020204" pitchFamily="34" charset="0"/>
              </a:rPr>
              <a:t>EXAMPLE:</a:t>
            </a:r>
            <a:r>
              <a:rPr lang="en-US" i="1" kern="1200">
                <a:latin typeface="Arial" panose="020B0604020202020204" pitchFamily="34" charset="0"/>
                <a:cs typeface="Arial" panose="020B0604020202020204" pitchFamily="34" charset="0"/>
              </a:rPr>
              <a:t> Establish a controlled perimeter around the incident within 45 minutes (by 6 p.m.)</a:t>
            </a:r>
            <a:endParaRPr lang="en-US"/>
          </a:p>
        </p:txBody>
      </p:sp>
      <p:pic>
        <p:nvPicPr>
          <p:cNvPr id="8" name="Picture 4" descr="Responders talk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17</a:t>
            </a:fld>
            <a:endParaRPr lang="en-US" alt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spcBef>
                <a:spcPct val="100000"/>
              </a:spcBef>
              <a:buSzPct val="99000"/>
            </a:pPr>
            <a:r>
              <a:rPr lang="en-US" altLang="en-US"/>
              <a:t>ACTIVITY 3.2: ADDING INCIDENT OBJECTIVES</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the students practice at developing incident objectives for a scenario.</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20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 your team: </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Read the following scenario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Next, review the sample incident objectives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Determine what other incident objectives you would add for this incident.</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objectives on chart paper and select a spokesperson.</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Be prepared to present your additional objectives to the class in 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Scenario:</a:t>
            </a:r>
            <a:r>
              <a:rPr lang="en-US" kern="1200" dirty="0">
                <a:latin typeface="Arial" panose="020B0604020202020204" pitchFamily="34" charset="0"/>
                <a:cs typeface="Arial" panose="020B0604020202020204" pitchFamily="34" charset="0"/>
              </a:rPr>
              <a:t> At noon a sudden, severe windstorm strikes the city, uprooting trees, and trapping several commuters in their vehicles. Power is out to half of the city. Traffic is gridlocked. The storm has passed as quickly as it began.</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18</a:t>
            </a:fld>
            <a:endParaRPr lang="en-US" alt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spcBef>
                <a:spcPct val="100000"/>
              </a:spcBef>
              <a:buSzPct val="99000"/>
            </a:pPr>
            <a:r>
              <a:rPr lang="en-US" altLang="en-US"/>
              <a:t>Objectives, Strategies, and Tactics</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Incident objectives, strategies, and tactics are three fundamental pieces of a successful incident response.</a:t>
            </a:r>
            <a:endParaRPr lang="en-US" dirty="0"/>
          </a:p>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Incident objectives </a:t>
            </a:r>
            <a:r>
              <a:rPr lang="en-US" kern="1200" dirty="0">
                <a:latin typeface="Arial" panose="020B0604020202020204" pitchFamily="34" charset="0"/>
                <a:cs typeface="Arial" panose="020B0604020202020204" pitchFamily="34" charset="0"/>
              </a:rPr>
              <a:t>state what will be accomplished.</a:t>
            </a:r>
            <a:endParaRPr lang="en-US" dirty="0"/>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Strategies </a:t>
            </a:r>
            <a:r>
              <a:rPr lang="en-US" kern="1200">
                <a:latin typeface="Arial" panose="020B0604020202020204" pitchFamily="34" charset="0"/>
                <a:cs typeface="Arial" panose="020B0604020202020204" pitchFamily="34" charset="0"/>
              </a:rPr>
              <a:t>establish </a:t>
            </a:r>
            <a:r>
              <a:rPr lang="en-US" kern="1200" dirty="0">
                <a:latin typeface="Arial" panose="020B0604020202020204" pitchFamily="34" charset="0"/>
                <a:cs typeface="Arial" panose="020B0604020202020204" pitchFamily="34" charset="0"/>
              </a:rPr>
              <a:t>the general plan or direction for accomplishing the incident objectives.</a:t>
            </a:r>
            <a:endParaRPr lang="en-US" dirty="0"/>
          </a:p>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Tactics</a:t>
            </a:r>
            <a:r>
              <a:rPr lang="en-US" kern="1200" dirty="0">
                <a:latin typeface="Arial" panose="020B0604020202020204" pitchFamily="34" charset="0"/>
                <a:cs typeface="Arial" panose="020B0604020202020204" pitchFamily="34" charset="0"/>
              </a:rPr>
              <a:t> specify how the strategies will be executed. </a:t>
            </a:r>
            <a:endParaRPr lang="en-US" dirty="0"/>
          </a:p>
        </p:txBody>
      </p:sp>
      <p:pic>
        <p:nvPicPr>
          <p:cNvPr id="8" name="Picture 4" descr="Incident objectives determine strategies, which determine tactic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59349" y="1703151"/>
            <a:ext cx="1619476" cy="3391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Delegation of Authority Process</a:t>
            </a:r>
          </a:p>
        </p:txBody>
      </p:sp>
      <p:sp>
        <p:nvSpPr>
          <p:cNvPr id="2" name="Content Placeholder 1"/>
          <p:cNvSpPr>
            <a:spLocks noGrp="1"/>
          </p:cNvSpPr>
          <p:nvPr>
            <p:ph sz="quarter" idx="13"/>
          </p:nvPr>
        </p:nvSpPr>
        <p:spPr>
          <a:xfrm>
            <a:off x="457200" y="1153077"/>
            <a:ext cx="4924425"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Authority is a right or obligation to act on behalf of a department, agency, or jurisdiction.</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In most jurisdictions, the responsibility for the protection of the citizens rests with the chief elected official. Elected officials have the authority to make decisions, commit resources, obligate funds, and command the resources necessary to protect the population, stop the spread of damage, and protect the environment.</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The Authority Having Jurisdiction (AHJ) is the entity that creates and administers processes to qualify, certify, and credential personnel for incident-related positions. AHJs include state, tribal, or Federal government departments and agencies, training commissions, NGOs, or companies, as well as local organizations such as police, fire, public health, or public works departments.</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In private industry, this same responsibility and authority rests with the chief executive officer. </a:t>
            </a:r>
            <a:endParaRPr lang="en-US" sz="1400" dirty="0"/>
          </a:p>
        </p:txBody>
      </p:sp>
      <p:pic>
        <p:nvPicPr>
          <p:cNvPr id="8" name="Picture 4" descr="A man in a sui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spcBef>
                <a:spcPct val="100000"/>
              </a:spcBef>
              <a:buSzPct val="99000"/>
            </a:pPr>
            <a:r>
              <a:rPr lang="en-US" altLang="en-US"/>
              <a:t>Objectives, Strategies, and Tactics: Example</a:t>
            </a:r>
          </a:p>
        </p:txBody>
      </p:sp>
      <p:sp>
        <p:nvSpPr>
          <p:cNvPr id="2" name="Content Placeholder 1"/>
          <p:cNvSpPr>
            <a:spLocks noGrp="1"/>
          </p:cNvSpPr>
          <p:nvPr>
            <p:ph idx="1"/>
          </p:nvPr>
        </p:nvSpPr>
        <p:spPr/>
        <p:txBody>
          <a:bodyPr>
            <a:normAutofit fontScale="85000" lnSpcReduction="10000"/>
          </a:bodyPr>
          <a:lstStyle/>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Objective: </a:t>
            </a:r>
            <a:r>
              <a:rPr lang="en-US" kern="1200" dirty="0">
                <a:latin typeface="Arial" panose="020B0604020202020204" pitchFamily="34" charset="0"/>
                <a:cs typeface="Arial" panose="020B0604020202020204" pitchFamily="34" charset="0"/>
              </a:rPr>
              <a:t>Stop the spread of hazardous materials from a tractor-trailer accident into the river by 1800 today. </a:t>
            </a:r>
            <a:endParaRPr lang="en-US" dirty="0"/>
          </a:p>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Strategy: </a:t>
            </a:r>
            <a:r>
              <a:rPr lang="en-US" kern="1200" dirty="0">
                <a:latin typeface="Arial" panose="020B0604020202020204" pitchFamily="34" charset="0"/>
                <a:cs typeface="Arial" panose="020B0604020202020204" pitchFamily="34" charset="0"/>
              </a:rPr>
              <a:t>Employ barriers. </a:t>
            </a:r>
            <a:endParaRPr lang="en-US" dirty="0"/>
          </a:p>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Tactic: </a:t>
            </a:r>
            <a:r>
              <a:rPr lang="en-US" kern="1200" dirty="0">
                <a:latin typeface="Arial" panose="020B0604020202020204" pitchFamily="34" charset="0"/>
                <a:cs typeface="Arial" panose="020B0604020202020204" pitchFamily="34" charset="0"/>
              </a:rPr>
              <a:t>Use absorbent damming materials to construct a barrier between the downhill side of the accident scene and </a:t>
            </a:r>
            <a:r>
              <a:rPr lang="en-US" kern="1200" dirty="0" err="1">
                <a:latin typeface="Arial" panose="020B0604020202020204" pitchFamily="34" charset="0"/>
                <a:cs typeface="Arial" panose="020B0604020202020204" pitchFamily="34" charset="0"/>
              </a:rPr>
              <a:t>Murkey</a:t>
            </a:r>
            <a:r>
              <a:rPr lang="en-US" kern="1200" dirty="0">
                <a:latin typeface="Arial" panose="020B0604020202020204" pitchFamily="34" charset="0"/>
                <a:cs typeface="Arial" panose="020B0604020202020204" pitchFamily="34" charset="0"/>
              </a:rPr>
              <a:t> Creek.</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Incident Commander is responsible for establishing goals and selecting strategies. The Operations Section, if it is established, is responsible for determining appropriate tactics for an incident.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20</a:t>
            </a:fld>
            <a:endParaRPr lang="en-US" alt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spcBef>
                <a:spcPct val="100000"/>
              </a:spcBef>
              <a:buSzPct val="99000"/>
            </a:pPr>
            <a:r>
              <a:rPr lang="en-US" altLang="en-US"/>
              <a:t>Elements of an Incident Action Plan</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An Incident Action Plan (IAP) covers an operational period and includes: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What must be done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Who is responsible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How information will be communicated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What should be done if someone is injured</a:t>
            </a:r>
            <a:endParaRPr lang="en-US"/>
          </a:p>
          <a:p>
            <a:pPr>
              <a:spcBef>
                <a:spcPct val="100000"/>
              </a:spcBef>
              <a:buSzPct val="99000"/>
            </a:pPr>
            <a:r>
              <a:rPr lang="en-US" kern="1200">
                <a:latin typeface="Arial" panose="020B0604020202020204" pitchFamily="34" charset="0"/>
                <a:cs typeface="Arial" panose="020B0604020202020204" pitchFamily="34" charset="0"/>
              </a:rPr>
              <a:t>The operational period is the period of time scheduled for execution of a given set of tactical actions as specified in the IAP. </a:t>
            </a:r>
            <a:endParaRPr lang="en-US"/>
          </a:p>
        </p:txBody>
      </p:sp>
      <p:pic>
        <p:nvPicPr>
          <p:cNvPr id="8" name="Picture 4" descr="Easel chart with the words: What? Who? How? What if?"/>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780198" y="1976615"/>
            <a:ext cx="1777778" cy="2844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21</a:t>
            </a:fld>
            <a:endParaRPr lang="en-US" alt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spcBef>
                <a:spcPct val="100000"/>
              </a:spcBef>
              <a:buSzPct val="99000"/>
            </a:pPr>
            <a:r>
              <a:rPr lang="en-US" altLang="en-US"/>
              <a:t>Operational Period Planning Cycle (Planning P)</a:t>
            </a:r>
          </a:p>
        </p:txBody>
      </p:sp>
      <p:sp>
        <p:nvSpPr>
          <p:cNvPr id="2" name="Content Placeholder 1"/>
          <p:cNvSpPr>
            <a:spLocks noGrp="1"/>
          </p:cNvSpPr>
          <p:nvPr>
            <p:ph sz="quarter" idx="13"/>
          </p:nvPr>
        </p:nvSpPr>
        <p:spPr/>
        <p:txBody>
          <a:bodyPr>
            <a:normAutofit fontScale="8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Incident Action Plan is completed each operational period utilizing the progression of meetings and briefings in the Operational Period Planning Cycle (Planning P). The Planning P is a graphical representation of the sequence and relationship of the meetings, work periods, and briefings that comprise the Operational Period Planning Cycle.</a:t>
            </a:r>
            <a:endParaRPr lang="en-US"/>
          </a:p>
        </p:txBody>
      </p:sp>
      <p:pic>
        <p:nvPicPr>
          <p:cNvPr id="8" name="Picture 4" descr="Operational Period Planning Cycle in the shape of a capital P. Shown in order on the image:Initial Response and Assessment, Agency Administrator Briefing, Incident Briefing, Initial Unified Command Meeting, Objectives Development/Update, Strategy Meeting/Command and General Staff Meeting, Preparing for the Tactics Meeting, Tactics Meeting, Preparing for the Planning Meeting, Planning Meeting, IAP Preparation and Approval, Operational Period Brief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252326" y="1152525"/>
            <a:ext cx="2833522"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22</a:t>
            </a:fld>
            <a:endParaRPr lang="en-US" alt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Given this objective and strategy, what tactic would you use if heavy rains are threatening to cause a dam break? </a:t>
            </a:r>
            <a:endParaRPr lang="en-US"/>
          </a:p>
          <a:p>
            <a:pPr>
              <a:spcBef>
                <a:spcPct val="100000"/>
              </a:spcBef>
              <a:buSzPct val="99000"/>
            </a:pPr>
            <a:r>
              <a:rPr lang="en-US" kern="1200">
                <a:latin typeface="Arial" panose="020B0604020202020204" pitchFamily="34" charset="0"/>
                <a:cs typeface="Arial" panose="020B0604020202020204" pitchFamily="34" charset="0"/>
              </a:rPr>
              <a:t>Objective: Decrease the probability of flooding by reducing the reservoir level to 35 feet by 0800 tomorrow.</a:t>
            </a:r>
            <a:endParaRPr lang="en-US"/>
          </a:p>
          <a:p>
            <a:pPr>
              <a:spcBef>
                <a:spcPct val="100000"/>
              </a:spcBef>
              <a:buSzPct val="99000"/>
            </a:pPr>
            <a:r>
              <a:rPr lang="en-US" kern="1200">
                <a:latin typeface="Arial" panose="020B0604020202020204" pitchFamily="34" charset="0"/>
                <a:cs typeface="Arial" panose="020B0604020202020204" pitchFamily="34" charset="0"/>
              </a:rPr>
              <a:t>Strategy: Pump water from reservoir.</a:t>
            </a:r>
            <a:endParaRPr lang="en-US"/>
          </a:p>
          <a:p>
            <a:pPr>
              <a:spcBef>
                <a:spcPct val="100000"/>
              </a:spcBef>
              <a:buSzPct val="99000"/>
            </a:pPr>
            <a:r>
              <a:rPr lang="en-US" kern="1200">
                <a:latin typeface="Arial" panose="020B0604020202020204" pitchFamily="34" charset="0"/>
                <a:cs typeface="Arial" panose="020B0604020202020204" pitchFamily="34" charset="0"/>
              </a:rPr>
              <a:t>Tactics: _____________________________</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23</a:t>
            </a:fld>
            <a:endParaRPr lang="en-US" alt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spcBef>
                <a:spcPct val="100000"/>
              </a:spcBef>
              <a:buSzPct val="99000"/>
            </a:pPr>
            <a:r>
              <a:rPr lang="en-US" altLang="en-US"/>
              <a:t>Preparedness Plans and Agreements</a:t>
            </a:r>
          </a:p>
        </p:txBody>
      </p:sp>
      <p:sp>
        <p:nvSpPr>
          <p:cNvPr id="2" name="Content Placeholder 1"/>
          <p:cNvSpPr>
            <a:spLocks noGrp="1"/>
          </p:cNvSpPr>
          <p:nvPr>
            <p:ph sz="quarter" idx="13"/>
          </p:nvPr>
        </p:nvSpPr>
        <p:spPr>
          <a:xfrm>
            <a:off x="457200" y="1048302"/>
            <a:ext cx="5754687" cy="4492625"/>
          </a:xfrm>
        </p:spPr>
        <p:txBody>
          <a:bodyPr>
            <a:noAutofit/>
          </a:bodyPr>
          <a:lstStyle/>
          <a:p>
            <a:pPr>
              <a:spcBef>
                <a:spcPts val="1800"/>
              </a:spcBef>
              <a:buSzPct val="99000"/>
            </a:pPr>
            <a:r>
              <a:rPr lang="en-US" sz="1600" kern="1200" dirty="0">
                <a:latin typeface="Arial" panose="020B0604020202020204" pitchFamily="34" charset="0"/>
                <a:cs typeface="Arial" panose="020B0604020202020204" pitchFamily="34" charset="0"/>
              </a:rPr>
              <a:t>The Incident Commander, as well as the Command and General Staffs, should have a working knowledge of jurisdictional and agency preparedness plans and agreements.</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Preparedness plans may take many forms. The most common preparedness plans are:</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Federal, State, or local Emergency Operations Plans (EOPs)</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Standard operating guidelines (SOGs) - a standard indication or outline of policy</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Standard operating procedures (SOPs) - a set of step-by-step instructions compiled by an organization to help workers carry out complex operations</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Jurisdictional or agency policies</a:t>
            </a:r>
            <a:endParaRPr lang="en-US" sz="1600" dirty="0"/>
          </a:p>
        </p:txBody>
      </p:sp>
      <p:pic>
        <p:nvPicPr>
          <p:cNvPr id="8" name="Picture 4" descr="A photo of a man and a woman looking at a large map that is spread out on a table. Two people representing community officials are standing next to the tabl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6211886" y="2543175"/>
            <a:ext cx="1737785" cy="1161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24</a:t>
            </a:fld>
            <a:endParaRPr lang="en-US" alt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spcBef>
                <a:spcPct val="100000"/>
              </a:spcBef>
              <a:buSzPct val="99000"/>
            </a:pPr>
            <a:r>
              <a:rPr lang="en-US" altLang="en-US"/>
              <a:t>Emergency Operations Plan (EOP)</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EOPs are developed at the Federal, State, and local levels to provide a uniform response to all hazards that a community may face.</a:t>
            </a:r>
            <a:endParaRPr lang="en-US"/>
          </a:p>
          <a:p>
            <a:pPr>
              <a:spcBef>
                <a:spcPct val="100000"/>
              </a:spcBef>
              <a:buSzPct val="99000"/>
            </a:pPr>
            <a:r>
              <a:rPr lang="en-US" kern="1200">
                <a:latin typeface="Arial" panose="020B0604020202020204" pitchFamily="34" charset="0"/>
                <a:cs typeface="Arial" panose="020B0604020202020204" pitchFamily="34" charset="0"/>
              </a:rPr>
              <a:t>EOPs should be consistent with the National Incident Management System (NIMS).</a:t>
            </a:r>
            <a:endParaRPr lang="en-US"/>
          </a:p>
          <a:p>
            <a:pPr>
              <a:spcBef>
                <a:spcPct val="100000"/>
              </a:spcBef>
              <a:buSzPct val="99000"/>
            </a:pPr>
            <a:r>
              <a:rPr lang="en-US" kern="1200">
                <a:latin typeface="Arial" panose="020B0604020202020204" pitchFamily="34" charset="0"/>
                <a:cs typeface="Arial" panose="020B0604020202020204" pitchFamily="34" charset="0"/>
              </a:rPr>
              <a:t>Visit this website to access the NIMS Resource Center: </a:t>
            </a:r>
            <a:r>
              <a:rPr lang="en-US" kern="1200">
                <a:latin typeface="Arial" panose="020B0604020202020204" pitchFamily="34" charset="0"/>
                <a:cs typeface="Arial" panose="020B0604020202020204" pitchFamily="34" charset="0"/>
                <a:hlinkClick r:id="rId2"/>
              </a:rPr>
              <a:t>https://www.fema.gov/national-incident-management-system</a:t>
            </a:r>
            <a:endParaRPr lang="en-US"/>
          </a:p>
          <a:p>
            <a:pPr>
              <a:spcBef>
                <a:spcPct val="100000"/>
              </a:spcBef>
              <a:buSzPct val="99000"/>
            </a:pPr>
            <a:r>
              <a:rPr lang="en-US" kern="1200">
                <a:latin typeface="Arial" panose="020B0604020202020204" pitchFamily="34" charset="0"/>
                <a:cs typeface="Arial" panose="020B0604020202020204" pitchFamily="34" charset="0"/>
              </a:rPr>
              <a:t>Visit this website to access the Comprehensive Preparedness Guide (CPG) 101: A Guide for All-Hazard Emergency Operations Planning: </a:t>
            </a:r>
            <a:r>
              <a:rPr lang="en-US" kern="1200">
                <a:latin typeface="Arial" panose="020B0604020202020204" pitchFamily="34" charset="0"/>
                <a:cs typeface="Arial" panose="020B0604020202020204" pitchFamily="34" charset="0"/>
                <a:hlinkClick r:id="rId3"/>
              </a:rPr>
              <a:t>https://www.fema.gov/pdf/about/divisions/npd/CPG_101_V2.pdf</a:t>
            </a:r>
            <a:endParaRPr lang="en-US"/>
          </a:p>
        </p:txBody>
      </p:sp>
      <p:pic>
        <p:nvPicPr>
          <p:cNvPr id="8" name="Picture 4" descr="National Incident Management System, Third Edition October 2017, U.S. Department of Homeland Security Seal, Federal Emergency Management Agency (FEMA)."/>
          <p:cNvPicPr>
            <a:picLocks noGrp="1" noChangeAspect="1"/>
          </p:cNvPicPr>
          <p:nvPr>
            <p:ph sz="quarter" idx="14"/>
          </p:nvPr>
        </p:nvPicPr>
        <p:blipFill>
          <a:blip r:embed="rId4">
            <a:extLst>
              <a:ext uri="{28A0092B-C50C-407E-A947-70E740481C1C}">
                <a14:useLocalDpi xmlns:a14="http://schemas.microsoft.com/office/drawing/2010/main" val="0"/>
              </a:ext>
            </a:extLst>
          </a:blip>
          <a:srcRect/>
          <a:stretch>
            <a:fillRect/>
          </a:stretch>
        </p:blipFill>
        <p:spPr bwMode="auto">
          <a:xfrm>
            <a:off x="5554802" y="1970266"/>
            <a:ext cx="2228571" cy="2857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25</a:t>
            </a:fld>
            <a:endParaRPr lang="en-US" alt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spcBef>
                <a:spcPct val="100000"/>
              </a:spcBef>
              <a:buSzPct val="99000"/>
            </a:pPr>
            <a:r>
              <a:rPr lang="en-US" altLang="en-US"/>
              <a:t>Mutual Aid Agreements and Compacts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NIMS states that: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Mutual aid agreements establish the legal basis for two or more entities to share resources. Mutual aid agreements may authorize mutual aid between two or more neighboring communities, among all jurisdictions within a state, between states, between Federal agencies, and/or internationally.</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Jurisdictions should be party to agreements with the appropriate jurisdictions and/or organizations from which they expect to receive, or to which they expect to provide, assistance.</a:t>
            </a:r>
            <a:endParaRPr lang="en-US"/>
          </a:p>
          <a:p>
            <a:pPr>
              <a:spcBef>
                <a:spcPct val="100000"/>
              </a:spcBef>
              <a:buSzPct val="99000"/>
            </a:pPr>
            <a:r>
              <a:rPr lang="en-US" kern="1200">
                <a:latin typeface="Arial" panose="020B0604020202020204" pitchFamily="34" charset="0"/>
                <a:cs typeface="Arial" panose="020B0604020202020204" pitchFamily="34" charset="0"/>
              </a:rPr>
              <a:t> Visit this website to review the Resource Management and Mutual Aid page within the NIMS Resource Center: </a:t>
            </a:r>
            <a:r>
              <a:rPr lang="en-US" kern="1200">
                <a:latin typeface="Arial" panose="020B0604020202020204" pitchFamily="34" charset="0"/>
                <a:cs typeface="Arial" panose="020B0604020202020204" pitchFamily="34" charset="0"/>
                <a:hlinkClick r:id="rId2"/>
              </a:rPr>
              <a:t>https://www.fema.gov/resource-management-mutual-aid</a:t>
            </a:r>
            <a:endParaRPr lang="en-US"/>
          </a:p>
        </p:txBody>
      </p:sp>
      <p:pic>
        <p:nvPicPr>
          <p:cNvPr id="8" name="Picture 4" descr="National Incident Management System, Third Edition October 2017, U.S. Department of Homeland Security Seal, Federal Emergency Management Agency (FEMA)."/>
          <p:cNvPicPr>
            <a:picLocks noGrp="1" noChangeAspect="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5554802" y="1970266"/>
            <a:ext cx="2228571" cy="2857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26</a:t>
            </a:fld>
            <a:endParaRPr lang="en-US" alt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spcBef>
                <a:spcPct val="100000"/>
              </a:spcBef>
              <a:buSzPct val="99000"/>
            </a:pPr>
            <a:r>
              <a:rPr lang="en-US" altLang="en-US"/>
              <a:t>Mutual Aid Agreements and Compacts (Continued)</a:t>
            </a:r>
          </a:p>
        </p:txBody>
      </p:sp>
      <p:sp>
        <p:nvSpPr>
          <p:cNvPr id="2" name="Content Placeholder 1"/>
          <p:cNvSpPr>
            <a:spLocks noGrp="1"/>
          </p:cNvSpPr>
          <p:nvPr>
            <p:ph sz="quarter" idx="13"/>
          </p:nvPr>
        </p:nvSpPr>
        <p:spPr/>
        <p:txBody>
          <a:bodyPr>
            <a:normAutofit fontScale="9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Mutual aid is the voluntary provision of resources by agencies or organizations to assist each other when existing resources are inadequate.</a:t>
            </a:r>
            <a:endParaRPr lang="en-US"/>
          </a:p>
          <a:p>
            <a:pPr>
              <a:spcBef>
                <a:spcPct val="100000"/>
              </a:spcBef>
              <a:buSzPct val="99000"/>
            </a:pPr>
            <a:r>
              <a:rPr lang="en-US" kern="1200">
                <a:latin typeface="Arial" panose="020B0604020202020204" pitchFamily="34" charset="0"/>
                <a:cs typeface="Arial" panose="020B0604020202020204" pitchFamily="34" charset="0"/>
              </a:rPr>
              <a:t>NIMS resource management describes how mutual aid allows jurisdictions to share resources among mutual aid partners.</a:t>
            </a:r>
            <a:endParaRPr lang="en-US"/>
          </a:p>
        </p:txBody>
      </p:sp>
      <p:pic>
        <p:nvPicPr>
          <p:cNvPr id="8" name="Picture 4" descr="Top picture: A bulldozer Bottom picture: Firefighters facing a fir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626100" y="2417762"/>
            <a:ext cx="2085975"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27</a:t>
            </a:fld>
            <a:endParaRPr lang="en-US" alt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spcBef>
                <a:spcPct val="100000"/>
              </a:spcBef>
              <a:buSzPct val="99000"/>
            </a:pPr>
            <a:r>
              <a:rPr lang="en-US" altLang="en-US"/>
              <a:t>Mutual Aid and Assistance: All Levels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Mutual aid agreements and assistance agreements are used at all levels of government: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Local jurisdictions participate in mutual aid through agreements with neighboring jurisdictions.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States can participate in mutual aid through the Emergency Management Assistance Compact (EMAC).</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Federal agencies offer mutual aid to each other and to States, tribes, and territories under the National Response Framework (NRF).</a:t>
            </a:r>
            <a:endParaRPr lang="en-US"/>
          </a:p>
        </p:txBody>
      </p:sp>
      <p:pic>
        <p:nvPicPr>
          <p:cNvPr id="8" name="Picture 4" descr="A group of people helping someo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28</a:t>
            </a:fld>
            <a:endParaRPr lang="en-US" alt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spcBef>
                <a:spcPct val="100000"/>
              </a:spcBef>
              <a:buSzPct val="99000"/>
            </a:pPr>
            <a:r>
              <a:rPr lang="en-US" altLang="en-US"/>
              <a:t>Information Derived from Plans</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Plans may include information about: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Hazards and risks in the area</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Resources in the area</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Other formal agreements and plans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Contact information for agency administrators and response personnel</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Other pertinent information</a:t>
            </a:r>
            <a:endParaRPr lang="en-US"/>
          </a:p>
        </p:txBody>
      </p:sp>
      <p:pic>
        <p:nvPicPr>
          <p:cNvPr id="8" name="Picture 4" descr="A hand flipping through a book"/>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29</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Within your jurisdiction or agency, who has the authority for protecting citizens and responding to incidents? </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preparedness plans, agreements, and standard operating procedures must you follow in responding to incidents?</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30</a:t>
            </a:fld>
            <a:endParaRPr lang="en-US" alt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fontScale="85000"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Delegation of Authority &amp; Management by Objectives lesson. You should now be able to describe:</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delegation of authority process.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Scope of authority.</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Management by objectives.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importance of preparedness plans and agreements.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discuss functional areas and positions.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31</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Scope of Authority</a:t>
            </a:r>
          </a:p>
        </p:txBody>
      </p:sp>
      <p:sp>
        <p:nvSpPr>
          <p:cNvPr id="2" name="Content Placeholder 1"/>
          <p:cNvSpPr>
            <a:spLocks noGrp="1"/>
          </p:cNvSpPr>
          <p:nvPr>
            <p:ph sz="quarter" idx="13"/>
          </p:nvPr>
        </p:nvSpPr>
        <p:spPr/>
        <p:txBody>
          <a:bodyPr>
            <a:normAutofit fontScale="92500" lnSpcReduction="10000"/>
          </a:bodyPr>
          <a:lstStyle/>
          <a:p>
            <a:pPr>
              <a:spcBef>
                <a:spcPct val="100000"/>
              </a:spcBef>
              <a:buSzPct val="99000"/>
            </a:pPr>
            <a:r>
              <a:rPr lang="en-US" kern="1200">
                <a:latin typeface="Arial" panose="020B0604020202020204" pitchFamily="34" charset="0"/>
                <a:cs typeface="Arial" panose="020B0604020202020204" pitchFamily="34" charset="0"/>
              </a:rPr>
              <a:t>An Incident Commander's scope of authority is derived: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From existing laws, agency policies, and procedures, and/or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Through a delegation of authority from the agency administrator or elected official. </a:t>
            </a:r>
            <a:endParaRPr lang="en-US"/>
          </a:p>
        </p:txBody>
      </p:sp>
      <p:pic>
        <p:nvPicPr>
          <p:cNvPr id="8" name="Picture 4" descr="A woman sitting at a table talk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Delegation of Authority</a:t>
            </a:r>
          </a:p>
        </p:txBody>
      </p:sp>
      <p:sp>
        <p:nvSpPr>
          <p:cNvPr id="2" name="Content Placeholder 1"/>
          <p:cNvSpPr>
            <a:spLocks noGrp="1"/>
          </p:cNvSpPr>
          <p:nvPr>
            <p:ph sz="quarter" idx="13"/>
          </p:nvPr>
        </p:nvSpPr>
        <p:spPr>
          <a:xfrm>
            <a:off x="457200" y="1153077"/>
            <a:ext cx="4724400"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The process of granting authority to carry out specific functions is called the delegation of authority. Delegation of authority:</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Grants authority to carry out specific functions</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Is issued by the chief elected official, chief executive officer, or agency administrator in writing or verbally</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Allows the Incident Commander to assume command</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Does NOT relieve the granting authority of the ultimate responsibility for the incident</a:t>
            </a:r>
            <a:endParaRPr lang="en-US" sz="1400" dirty="0"/>
          </a:p>
          <a:p>
            <a:pPr>
              <a:spcBef>
                <a:spcPct val="100000"/>
              </a:spcBef>
              <a:buSzPct val="99000"/>
            </a:pPr>
            <a:r>
              <a:rPr lang="en-US" sz="1400" kern="1200" dirty="0">
                <a:latin typeface="Arial" panose="020B0604020202020204" pitchFamily="34" charset="0"/>
                <a:cs typeface="Arial" panose="020B0604020202020204" pitchFamily="34" charset="0"/>
              </a:rPr>
              <a:t>Ideally, this authority will be granted in writing. Whether it is granted in writing or verbally, the authorities granted remain with the Incident Commander until such time as the incident is terminated, or a relief shift Incident Commander is appointed, or the Incident Commander is relieved of his or her duties for just cause. </a:t>
            </a:r>
            <a:endParaRPr lang="en-US" sz="1400" dirty="0"/>
          </a:p>
        </p:txBody>
      </p:sp>
      <p:pic>
        <p:nvPicPr>
          <p:cNvPr id="8" name="Picture 4" descr="Top photo Agency Executive, bottom photo Incident Command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97562" y="2098675"/>
            <a:ext cx="1543050"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Delegation of Authority: When Not Needed</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 delegation of authority may not be required if the Incident Commander is acting within his or her existing authorities.</a:t>
            </a:r>
            <a:endParaRPr lang="en-US"/>
          </a:p>
          <a:p>
            <a:pPr>
              <a:spcBef>
                <a:spcPct val="100000"/>
              </a:spcBef>
              <a:buSzPct val="99000"/>
            </a:pPr>
            <a:r>
              <a:rPr lang="en-US" kern="1200">
                <a:latin typeface="Arial" panose="020B0604020202020204" pitchFamily="34" charset="0"/>
                <a:cs typeface="Arial" panose="020B0604020202020204" pitchFamily="34" charset="0"/>
              </a:rPr>
              <a:t>An emergency manager may already have the authority to deploy response resources to a small flash flood.</a:t>
            </a:r>
            <a:endParaRPr lang="en-US"/>
          </a:p>
          <a:p>
            <a:pPr>
              <a:spcBef>
                <a:spcPct val="100000"/>
              </a:spcBef>
              <a:buSzPct val="99000"/>
            </a:pPr>
            <a:r>
              <a:rPr lang="en-US" kern="1200">
                <a:latin typeface="Arial" panose="020B0604020202020204" pitchFamily="34" charset="0"/>
                <a:cs typeface="Arial" panose="020B0604020202020204" pitchFamily="34" charset="0"/>
              </a:rPr>
              <a:t>A fire chief probably has the authority (as part of the job description) to serve as an Incident Commander at a structure fire. </a:t>
            </a:r>
            <a:endParaRPr lang="en-US"/>
          </a:p>
        </p:txBody>
      </p:sp>
      <p:pic>
        <p:nvPicPr>
          <p:cNvPr id="8" name="Picture 4" descr="A man standing in front of a cloud of smok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Delegation of Authority: When Needed</a:t>
            </a:r>
          </a:p>
        </p:txBody>
      </p:sp>
      <p:sp>
        <p:nvSpPr>
          <p:cNvPr id="2" name="Content Placeholder 1"/>
          <p:cNvSpPr>
            <a:spLocks noGrp="1"/>
          </p:cNvSpPr>
          <p:nvPr>
            <p:ph sz="quarter" idx="13"/>
          </p:nvPr>
        </p:nvSpPr>
        <p:spPr/>
        <p:txBody>
          <a:bodyPr>
            <a:normAutofit fontScale="85000" lnSpcReduction="10000"/>
          </a:bodyPr>
          <a:lstStyle/>
          <a:p>
            <a:pPr>
              <a:spcBef>
                <a:spcPct val="100000"/>
              </a:spcBef>
              <a:buSzPct val="99000"/>
            </a:pPr>
            <a:r>
              <a:rPr lang="en-US" kern="1200">
                <a:latin typeface="Arial" panose="020B0604020202020204" pitchFamily="34" charset="0"/>
                <a:cs typeface="Arial" panose="020B0604020202020204" pitchFamily="34" charset="0"/>
              </a:rPr>
              <a:t>A delegation of authority is needed: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If the incident is outside the Incident Commander's jurisdiction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When the incident scope is complex or beyond existing authorities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If required by law or procedures</a:t>
            </a:r>
            <a:endParaRPr lang="en-US"/>
          </a:p>
        </p:txBody>
      </p:sp>
      <p:pic>
        <p:nvPicPr>
          <p:cNvPr id="8" name="Picture 4" descr="A pile of debri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When would an Incident Commander in your jurisdiction or agency need a delegation of authority?</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Delegation of Authority: Elements</a:t>
            </a:r>
          </a:p>
        </p:txBody>
      </p:sp>
      <p:sp>
        <p:nvSpPr>
          <p:cNvPr id="2" name="Content Placeholder 1"/>
          <p:cNvSpPr>
            <a:spLocks noGrp="1"/>
          </p:cNvSpPr>
          <p:nvPr>
            <p:ph sz="quarter" idx="13"/>
          </p:nvPr>
        </p:nvSpPr>
        <p:spPr>
          <a:xfrm>
            <a:off x="457200" y="1153077"/>
            <a:ext cx="5005538" cy="4492625"/>
          </a:xfrm>
        </p:spPr>
        <p:txBody>
          <a:bodyPr>
            <a:noAutofit/>
          </a:bodyPr>
          <a:lstStyle/>
          <a:p>
            <a:pPr>
              <a:spcBef>
                <a:spcPts val="1200"/>
              </a:spcBef>
              <a:buSzPct val="99000"/>
            </a:pPr>
            <a:r>
              <a:rPr lang="en-US" sz="1400" kern="1200" dirty="0">
                <a:latin typeface="Arial" panose="020B0604020202020204" pitchFamily="34" charset="0"/>
                <a:cs typeface="Arial" panose="020B0604020202020204" pitchFamily="34" charset="0"/>
              </a:rPr>
              <a:t>When issued, delegation of authority should include:</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Legal authorities and restrictions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Financial authorities and restrictions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Reporting requirements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Demographic issues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Political implications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Agency or jurisdictional priorities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Plan for public information management</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Process for communications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Plan for ongoing incident evaluation</a:t>
            </a:r>
            <a:endParaRPr lang="en-US" sz="1400" dirty="0"/>
          </a:p>
          <a:p>
            <a:pPr>
              <a:spcBef>
                <a:spcPts val="1200"/>
              </a:spcBef>
              <a:buSzPct val="99000"/>
            </a:pPr>
            <a:r>
              <a:rPr lang="en-US" sz="1400" kern="1200" dirty="0">
                <a:latin typeface="Arial" panose="020B0604020202020204" pitchFamily="34" charset="0"/>
                <a:cs typeface="Arial" panose="020B0604020202020204" pitchFamily="34" charset="0"/>
              </a:rPr>
              <a:t>The delegation should also specify which incident conditions will be achieved prior to a transfer of command or release.</a:t>
            </a:r>
            <a:endParaRPr lang="en-US" sz="1400" dirty="0"/>
          </a:p>
        </p:txBody>
      </p:sp>
      <p:pic>
        <p:nvPicPr>
          <p:cNvPr id="8" name="Picture 4" descr="A piece of paper that says Delegation of Authority"/>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462738" y="1875028"/>
            <a:ext cx="2412698" cy="304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CAFF794D3AEE45AC091E39CC3674EE" ma:contentTypeVersion="1" ma:contentTypeDescription="Create a new document." ma:contentTypeScope="" ma:versionID="221b63dea19e92362f7b3e666e29c555">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30DB10E-1D29-43B7-A5B2-5E661B567037}"/>
</file>

<file path=customXml/itemProps2.xml><?xml version="1.0" encoding="utf-8"?>
<ds:datastoreItem xmlns:ds="http://schemas.openxmlformats.org/officeDocument/2006/customXml" ds:itemID="{AF49D396-B4FC-4AAA-A19F-428DF555D402}"/>
</file>

<file path=customXml/itemProps3.xml><?xml version="1.0" encoding="utf-8"?>
<ds:datastoreItem xmlns:ds="http://schemas.openxmlformats.org/officeDocument/2006/customXml" ds:itemID="{C1366048-C786-4912-A2DF-637E3E07970F}"/>
</file>

<file path=docProps/app.xml><?xml version="1.0" encoding="utf-8"?>
<Properties xmlns="http://schemas.openxmlformats.org/officeDocument/2006/extended-properties" xmlns:vt="http://schemas.openxmlformats.org/officeDocument/2006/docPropsVTypes">
  <Template>EMI_PPT_V5</Template>
  <TotalTime>0</TotalTime>
  <Words>2279</Words>
  <Application>Microsoft Office PowerPoint</Application>
  <PresentationFormat>On-screen Show (4:3)</PresentationFormat>
  <Paragraphs>210</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Times New Roman</vt:lpstr>
      <vt:lpstr>Wingdings</vt:lpstr>
      <vt:lpstr>EMI_PPT</vt:lpstr>
      <vt:lpstr>Lesson 3 Overview</vt:lpstr>
      <vt:lpstr>Delegation of Authority Process</vt:lpstr>
      <vt:lpstr>Discussion Question</vt:lpstr>
      <vt:lpstr>Scope of Authority</vt:lpstr>
      <vt:lpstr>Delegation of Authority</vt:lpstr>
      <vt:lpstr>Delegation of Authority: When Not Needed</vt:lpstr>
      <vt:lpstr>Delegation of Authority: When Needed</vt:lpstr>
      <vt:lpstr>Discussion Question</vt:lpstr>
      <vt:lpstr>Delegation of Authority: Elements</vt:lpstr>
      <vt:lpstr>Discussion Question</vt:lpstr>
      <vt:lpstr>ACTIVITY 3.1: DELEGATING AUTHORITY  </vt:lpstr>
      <vt:lpstr>Implementing Authorities</vt:lpstr>
      <vt:lpstr>Management by Objectives</vt:lpstr>
      <vt:lpstr>Establishing and Implementing Objectives</vt:lpstr>
      <vt:lpstr>Initial Response: Conduct a Size-Up</vt:lpstr>
      <vt:lpstr>Overall Priorities</vt:lpstr>
      <vt:lpstr>Effective Incident Objectives</vt:lpstr>
      <vt:lpstr>ACTIVITY 3.2: ADDING INCIDENT OBJECTIVES</vt:lpstr>
      <vt:lpstr>Objectives, Strategies, and Tactics</vt:lpstr>
      <vt:lpstr>Objectives, Strategies, and Tactics: Example</vt:lpstr>
      <vt:lpstr>Elements of an Incident Action Plan</vt:lpstr>
      <vt:lpstr>Operational Period Planning Cycle (Planning P)</vt:lpstr>
      <vt:lpstr>Discussion Question</vt:lpstr>
      <vt:lpstr>Preparedness Plans and Agreements</vt:lpstr>
      <vt:lpstr>Emergency Operations Plan (EOP)</vt:lpstr>
      <vt:lpstr>Mutual Aid Agreements and Compacts</vt:lpstr>
      <vt:lpstr>Mutual Aid Agreements and Compacts (Continued)</vt:lpstr>
      <vt:lpstr>Mutual Aid and Assistance: All Levels</vt:lpstr>
      <vt:lpstr>Information Derived from Plans</vt:lpstr>
      <vt:lpstr>Discussion Question</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2019-03-07T17:28:27Z</dcterms:created>
  <dcterms:modified xsi:type="dcterms:W3CDTF">2024-01-16T19:02:24Z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0x01010000CAFF794D3AEE45AC091E39CC3674EE</vt:lpwstr>
  </property>
  <property fmtid="{D5CDD505-2E9C-101B-9397-08002B2CF9AE}" pid="3" name="Order">
    <vt:r8>400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