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FAAC0E8C-086B-4D7F-98F1-A355DDA8AF84}"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22DDADB3-C72F-4D44-8F21-B8A3E7907D37}" type="slidenum">
              <a:rPr lang="en-US" altLang="en-US"/>
              <a:pPr/>
              <a:t>‹#›</a:t>
            </a:fld>
            <a:endParaRPr lang="en-US" altLang="en-US"/>
          </a:p>
        </p:txBody>
      </p:sp>
    </p:spTree>
    <p:extLst>
      <p:ext uri="{BB962C8B-B14F-4D97-AF65-F5344CB8AC3E}">
        <p14:creationId xmlns:p14="http://schemas.microsoft.com/office/powerpoint/2010/main" val="327370964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1728EE6-7DCC-4803-B45B-A70878305B01}"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F929600D-4955-4141-ACC0-D7B3CFCDA264}" type="slidenum">
              <a:rPr lang="en-US" altLang="en-US"/>
              <a:pPr/>
              <a:t>‹#›</a:t>
            </a:fld>
            <a:endParaRPr lang="en-US" altLang="en-US"/>
          </a:p>
        </p:txBody>
      </p:sp>
    </p:spTree>
    <p:extLst>
      <p:ext uri="{BB962C8B-B14F-4D97-AF65-F5344CB8AC3E}">
        <p14:creationId xmlns:p14="http://schemas.microsoft.com/office/powerpoint/2010/main" val="333044862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252DE66-991F-43E6-895B-257F21E1A31A}"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5A3327F6-432E-4566-8EFD-0E276D28D38D}" type="slidenum">
              <a:rPr lang="en-US" altLang="en-US"/>
              <a:pPr/>
              <a:t>‹#›</a:t>
            </a:fld>
            <a:endParaRPr lang="en-US" altLang="en-US"/>
          </a:p>
        </p:txBody>
      </p:sp>
    </p:spTree>
    <p:extLst>
      <p:ext uri="{BB962C8B-B14F-4D97-AF65-F5344CB8AC3E}">
        <p14:creationId xmlns:p14="http://schemas.microsoft.com/office/powerpoint/2010/main" val="373241566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2D1619FB-9705-4EB5-88C9-35CCF4875152}"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164B814-B256-410A-A228-300B73A3C821}" type="slidenum">
              <a:rPr lang="en-US" altLang="en-US"/>
              <a:pPr/>
              <a:t>‹#›</a:t>
            </a:fld>
            <a:endParaRPr lang="en-US" altLang="en-US"/>
          </a:p>
        </p:txBody>
      </p:sp>
    </p:spTree>
    <p:extLst>
      <p:ext uri="{BB962C8B-B14F-4D97-AF65-F5344CB8AC3E}">
        <p14:creationId xmlns:p14="http://schemas.microsoft.com/office/powerpoint/2010/main" val="92640371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75243394-85CB-4F53-A15B-D3A53B794C8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E2177324-D64B-45EA-92D9-94620E5DC1CB}" type="slidenum">
              <a:rPr lang="en-US" altLang="en-US"/>
              <a:pPr/>
              <a:t>‹#›</a:t>
            </a:fld>
            <a:endParaRPr lang="en-US" altLang="en-US"/>
          </a:p>
        </p:txBody>
      </p:sp>
    </p:spTree>
    <p:extLst>
      <p:ext uri="{BB962C8B-B14F-4D97-AF65-F5344CB8AC3E}">
        <p14:creationId xmlns:p14="http://schemas.microsoft.com/office/powerpoint/2010/main" val="261105885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B970699A-A5A2-48D9-BD76-14DA4336E20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28DDF8D4-2C17-413E-A3F8-CF9E2F7E44AD}" type="slidenum">
              <a:rPr lang="en-US" altLang="en-US"/>
              <a:pPr/>
              <a:t>‹#›</a:t>
            </a:fld>
            <a:endParaRPr lang="en-US" altLang="en-US"/>
          </a:p>
        </p:txBody>
      </p:sp>
    </p:spTree>
    <p:extLst>
      <p:ext uri="{BB962C8B-B14F-4D97-AF65-F5344CB8AC3E}">
        <p14:creationId xmlns:p14="http://schemas.microsoft.com/office/powerpoint/2010/main" val="3231714435"/>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EDD1EDC7-BCC4-42E8-B468-92AAF66FA095}"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3B56EB6D-CB9A-46B4-B238-BCA0DAFDC099}" type="slidenum">
              <a:rPr lang="en-US" altLang="en-US"/>
              <a:pPr/>
              <a:t>‹#›</a:t>
            </a:fld>
            <a:endParaRPr lang="en-US" altLang="en-US"/>
          </a:p>
        </p:txBody>
      </p:sp>
    </p:spTree>
    <p:extLst>
      <p:ext uri="{BB962C8B-B14F-4D97-AF65-F5344CB8AC3E}">
        <p14:creationId xmlns:p14="http://schemas.microsoft.com/office/powerpoint/2010/main" val="1292556243"/>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E3524C68-79FF-4F56-9EAD-F7A7F35BAE08}"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1362066F-981A-4268-948C-76CAC4AD8F3D}" type="slidenum">
              <a:rPr lang="en-US" altLang="en-US"/>
              <a:pPr/>
              <a:t>‹#›</a:t>
            </a:fld>
            <a:endParaRPr lang="en-US" altLang="en-US"/>
          </a:p>
        </p:txBody>
      </p:sp>
    </p:spTree>
    <p:extLst>
      <p:ext uri="{BB962C8B-B14F-4D97-AF65-F5344CB8AC3E}">
        <p14:creationId xmlns:p14="http://schemas.microsoft.com/office/powerpoint/2010/main" val="313883679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C96FC58B-CCF6-4761-879A-1206C3C8C72D}" type="slidenum">
              <a:rPr lang="en-US" altLang="en-US"/>
              <a:pPr/>
              <a:t>‹#›</a:t>
            </a:fld>
            <a:endParaRPr lang="en-US" altLang="en-US"/>
          </a:p>
        </p:txBody>
      </p:sp>
    </p:spTree>
    <p:extLst>
      <p:ext uri="{BB962C8B-B14F-4D97-AF65-F5344CB8AC3E}">
        <p14:creationId xmlns:p14="http://schemas.microsoft.com/office/powerpoint/2010/main" val="150641878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AE14A5E-0611-4002-B455-B819AD245229}"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7F38AF98-8889-46FB-A8F5-287F2038AFF1}" type="slidenum">
              <a:rPr lang="en-US" altLang="en-US"/>
              <a:pPr/>
              <a:t>‹#›</a:t>
            </a:fld>
            <a:endParaRPr lang="en-US" altLang="en-US"/>
          </a:p>
        </p:txBody>
      </p:sp>
    </p:spTree>
    <p:extLst>
      <p:ext uri="{BB962C8B-B14F-4D97-AF65-F5344CB8AC3E}">
        <p14:creationId xmlns:p14="http://schemas.microsoft.com/office/powerpoint/2010/main" val="309100409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FDEA2230-9C1E-4485-A699-4EAE23806727}"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1F4AAA0C-8A5D-4661-97ED-F7E6551C0D88}" type="slidenum">
              <a:rPr lang="en-US" altLang="en-US"/>
              <a:pPr/>
              <a:t>‹#›</a:t>
            </a:fld>
            <a:endParaRPr lang="en-US" altLang="en-US"/>
          </a:p>
        </p:txBody>
      </p:sp>
    </p:spTree>
    <p:extLst>
      <p:ext uri="{BB962C8B-B14F-4D97-AF65-F5344CB8AC3E}">
        <p14:creationId xmlns:p14="http://schemas.microsoft.com/office/powerpoint/2010/main" val="14932796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31E3439C-C1EA-46AC-A89A-AA85EA76764F}"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EF3A603B-5736-4033-933D-272D9873D708}" type="slidenum">
              <a:rPr lang="en-US" altLang="en-US"/>
              <a:pPr/>
              <a:t>‹#›</a:t>
            </a:fld>
            <a:endParaRPr lang="en-US" altLang="en-US"/>
          </a:p>
        </p:txBody>
      </p:sp>
    </p:spTree>
    <p:extLst>
      <p:ext uri="{BB962C8B-B14F-4D97-AF65-F5344CB8AC3E}">
        <p14:creationId xmlns:p14="http://schemas.microsoft.com/office/powerpoint/2010/main" val="134159752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A158FE8E-7D69-41C1-BDD8-997AE0E01A3E}"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D7DDADEA-0EB8-4FF4-8552-26607A0362D0}" type="slidenum">
              <a:rPr lang="en-US" altLang="en-US"/>
              <a:pPr/>
              <a:t>‹#›</a:t>
            </a:fld>
            <a:endParaRPr lang="en-US" altLang="en-US"/>
          </a:p>
        </p:txBody>
      </p:sp>
    </p:spTree>
    <p:extLst>
      <p:ext uri="{BB962C8B-B14F-4D97-AF65-F5344CB8AC3E}">
        <p14:creationId xmlns:p14="http://schemas.microsoft.com/office/powerpoint/2010/main" val="56050927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071BFB5C-30E8-4016-B0A4-9E2E758580A7}"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282BE397-A308-4069-988C-B22F12D336FC}" type="slidenum">
              <a:rPr lang="en-US" altLang="en-US"/>
              <a:pPr/>
              <a:t>‹#›</a:t>
            </a:fld>
            <a:endParaRPr lang="en-US" altLang="en-US"/>
          </a:p>
        </p:txBody>
      </p:sp>
    </p:spTree>
    <p:extLst>
      <p:ext uri="{BB962C8B-B14F-4D97-AF65-F5344CB8AC3E}">
        <p14:creationId xmlns:p14="http://schemas.microsoft.com/office/powerpoint/2010/main" val="953033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3DDEDA73-87E8-4C0A-BBFC-F77FB9B8B90A}"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CBDF6FE3-B829-46F4-95BC-DE4F9876406D}" type="slidenum">
              <a:rPr lang="en-US" altLang="en-US"/>
              <a:pPr/>
              <a:t>‹#›</a:t>
            </a:fld>
            <a:endParaRPr lang="en-US" altLang="en-US"/>
          </a:p>
        </p:txBody>
      </p:sp>
    </p:spTree>
    <p:extLst>
      <p:ext uri="{BB962C8B-B14F-4D97-AF65-F5344CB8AC3E}">
        <p14:creationId xmlns:p14="http://schemas.microsoft.com/office/powerpoint/2010/main" val="171788257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7BB96420-E716-4641-8F05-D6F48D10748C}"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9CF5A814-444D-49E2-BADD-161034257CF9}" type="slidenum">
              <a:rPr lang="en-US" altLang="en-US"/>
              <a:pPr/>
              <a:t>‹#›</a:t>
            </a:fld>
            <a:endParaRPr lang="en-US" altLang="en-US"/>
          </a:p>
        </p:txBody>
      </p:sp>
    </p:spTree>
    <p:extLst>
      <p:ext uri="{BB962C8B-B14F-4D97-AF65-F5344CB8AC3E}">
        <p14:creationId xmlns:p14="http://schemas.microsoft.com/office/powerpoint/2010/main" val="174836565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5C2B398D-9C3E-4353-B1DD-69000AE802C4}"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799C15AA-0112-4DC7-859D-3730251AFBB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5 Overview</a:t>
            </a:r>
          </a:p>
        </p:txBody>
      </p:sp>
      <p:sp>
        <p:nvSpPr>
          <p:cNvPr id="2" name="Content Placeholder 1"/>
          <p:cNvSpPr>
            <a:spLocks noGrp="1"/>
          </p:cNvSpPr>
          <p:nvPr>
            <p:ph idx="1"/>
          </p:nvPr>
        </p:nvSpPr>
        <p:spPr/>
        <p:txBody>
          <a:bodyPr>
            <a:normAutofit fontScale="92500"/>
          </a:bodyPr>
          <a:lstStyle/>
          <a:p>
            <a:pPr>
              <a:spcBef>
                <a:spcPct val="100000"/>
              </a:spcBef>
              <a:buSzPct val="99000"/>
            </a:pPr>
            <a:r>
              <a:rPr lang="en-US" kern="1200" dirty="0">
                <a:latin typeface="Arial" panose="020B0604020202020204" pitchFamily="34" charset="0"/>
                <a:cs typeface="Arial" panose="020B0604020202020204" pitchFamily="34" charset="0"/>
              </a:rPr>
              <a:t>The Incident Briefings and Meetings lesson introduces you to different types of briefings and meetings. </a:t>
            </a:r>
            <a:endParaRPr lang="en-US" dirty="0"/>
          </a:p>
          <a:p>
            <a:pPr>
              <a:spcBef>
                <a:spcPct val="100000"/>
              </a:spcBef>
              <a:buSzPct val="99000"/>
            </a:pPr>
            <a:r>
              <a:rPr lang="en-US" b="1" kern="1200" dirty="0">
                <a:latin typeface="Arial" panose="020B0604020202020204" pitchFamily="34" charset="0"/>
                <a:cs typeface="Arial" panose="020B0604020202020204" pitchFamily="34" charset="0"/>
              </a:rPr>
              <a:t>Lesson Objectives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components of field, staff, and section briefings/meetings.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Prepare to give an Operational Period Briefing.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a:t>Operational Period Briefing</a:t>
            </a:r>
          </a:p>
        </p:txBody>
      </p:sp>
      <p:sp>
        <p:nvSpPr>
          <p:cNvPr id="2" name="Content Placeholder 1"/>
          <p:cNvSpPr>
            <a:spLocks noGrp="1"/>
          </p:cNvSpPr>
          <p:nvPr>
            <p:ph sz="quarter" idx="13"/>
          </p:nvPr>
        </p:nvSpPr>
        <p:spPr>
          <a:xfrm>
            <a:off x="457200" y="1153077"/>
            <a:ext cx="4514850" cy="4492625"/>
          </a:xfrm>
        </p:spPr>
        <p:txBody>
          <a:bodyPr>
            <a:noAutofit/>
          </a:bodyPr>
          <a:lstStyle/>
          <a:p>
            <a:pPr>
              <a:spcBef>
                <a:spcPct val="100000"/>
              </a:spcBef>
              <a:buSzPct val="99000"/>
            </a:pPr>
            <a:r>
              <a:rPr lang="en-US" sz="1600" kern="1200" dirty="0">
                <a:latin typeface="Arial" panose="020B0604020202020204" pitchFamily="34" charset="0"/>
                <a:cs typeface="Arial" panose="020B0604020202020204" pitchFamily="34" charset="0"/>
              </a:rPr>
              <a:t>The Operational Period Briefing:</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Is conducted at the beginning of each operational period.</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Presents the Incident Action Plan for the upcoming period to supervisory personnel within the Operations Section.</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Should be concise.</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In addition to the Operations Section Chief, the other members of the Command and General Staffs as well as specific support elements (i.e., Communications Unit, Medical Unit) can provide important information needed for safe and effective performance during the operational period. </a:t>
            </a:r>
            <a:endParaRPr lang="en-US" sz="1600" dirty="0"/>
          </a:p>
        </p:txBody>
      </p:sp>
      <p:pic>
        <p:nvPicPr>
          <p:cNvPr id="8" name="Picture 4" descr="A group of emergency responders receiving an operational brief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Operational Period Briefing: Agenda</a:t>
            </a:r>
          </a:p>
        </p:txBody>
      </p:sp>
      <p:sp>
        <p:nvSpPr>
          <p:cNvPr id="2" name="Content Placeholder 1"/>
          <p:cNvSpPr>
            <a:spLocks noGrp="1"/>
          </p:cNvSpPr>
          <p:nvPr>
            <p:ph idx="1"/>
          </p:nvPr>
        </p:nvSpPr>
        <p:spPr/>
        <p:txBody>
          <a:bodyPr>
            <a:noAutofit/>
          </a:bodyPr>
          <a:lstStyle/>
          <a:p>
            <a:pPr>
              <a:spcBef>
                <a:spcPts val="1200"/>
              </a:spcBef>
              <a:buSzPct val="99000"/>
            </a:pPr>
            <a:r>
              <a:rPr lang="en-US" sz="1400" kern="1200" dirty="0">
                <a:latin typeface="Arial" panose="020B0604020202020204" pitchFamily="34" charset="0"/>
                <a:cs typeface="Arial" panose="020B0604020202020204" pitchFamily="34" charset="0"/>
              </a:rPr>
              <a:t>The Operational Period Briefing is facilitated by the Planning Section Chief and follows a set agenda. A typical briefing includes the following:</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Planning Section Chief reviews the agenda and facilitates the briefing.</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Incident Commander or Planning Section Chief presents incident objectives or confirms existing objectives.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Planning Section (Situation Unit Leader) provides information on the current situation.</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current Operations Section Chief provides current assessment and accomplishments.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on-coming Operations Section Chief covers the work assignments and staffing of Divisions and Groups for the upcoming operational period. </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Logistics Section Chief provides updates on transportation, communications, and supplies.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Finance/Administration Section Chief provides any fiscal updates.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Public Information Officer provides information on public information issues.</a:t>
            </a:r>
            <a:endParaRPr lang="en-US" sz="1400" dirty="0"/>
          </a:p>
          <a:p>
            <a:pPr marL="254000" lvl="1" indent="-254000">
              <a:spcBef>
                <a:spcPts val="1200"/>
              </a:spcBef>
              <a:buSzPct val="99000"/>
            </a:pPr>
            <a:r>
              <a:rPr lang="en-US" sz="1400" kern="1200" dirty="0">
                <a:latin typeface="Arial" panose="020B0604020202020204" pitchFamily="34" charset="0"/>
                <a:cs typeface="Arial" panose="020B0604020202020204" pitchFamily="34" charset="0"/>
              </a:rPr>
              <a:t>The Liaison Officer briefs any interagency information.</a:t>
            </a:r>
            <a:endParaRPr lang="en-US" sz="1400"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spcBef>
                <a:spcPct val="100000"/>
              </a:spcBef>
              <a:buSzPct val="99000"/>
            </a:pPr>
            <a:r>
              <a:rPr lang="en-US" altLang="en-US"/>
              <a:t>Operational Period Briefing: Agenda (Continued)</a:t>
            </a:r>
          </a:p>
        </p:txBody>
      </p:sp>
      <p:sp>
        <p:nvSpPr>
          <p:cNvPr id="2" name="Content Placeholder 1"/>
          <p:cNvSpPr>
            <a:spLocks noGrp="1"/>
          </p:cNvSpPr>
          <p:nvPr>
            <p:ph sz="quarter" idx="13"/>
          </p:nvPr>
        </p:nvSpPr>
        <p:spPr/>
        <p:txBody>
          <a:bodyPr>
            <a:normAutofit fontScale="55000" lnSpcReduction="20000"/>
          </a:bodyPr>
          <a:lstStyle/>
          <a:p>
            <a:pPr marL="254000" lvl="1" indent="-254000">
              <a:spcBef>
                <a:spcPct val="100000"/>
              </a:spcBef>
              <a:buSzPct val="99000"/>
            </a:pPr>
            <a:r>
              <a:rPr lang="en-US" kern="1200" dirty="0">
                <a:latin typeface="Arial" panose="020B0604020202020204" pitchFamily="34" charset="0"/>
                <a:cs typeface="Arial" panose="020B0604020202020204" pitchFamily="34" charset="0"/>
              </a:rPr>
              <a:t>Technical Specialists present updates on conditions affecting the response (weather, fire behavior, environmental factors).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Safety Officer reviews specific risks to operational resources and the identified safety/mitigation measures.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Supervisors of specialized functions such as Intelligence/Investigations or Air Operations brief on their area (if activated).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Incident Commander reiterates his or her operational concerns and directs resources to deploy.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The Planning Section Chief announces the next Planning Meeting and Operational Period Briefing, then adjourns the meeting. </a:t>
            </a:r>
            <a:endParaRPr lang="en-US" dirty="0"/>
          </a:p>
        </p:txBody>
      </p:sp>
      <p:pic>
        <p:nvPicPr>
          <p:cNvPr id="8" name="Picture 4" descr="Collage for 3 individual face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224751" y="2609849"/>
            <a:ext cx="3199429"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12</a:t>
            </a:fld>
            <a:endParaRPr lang="en-US" alt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spcBef>
                <a:spcPct val="100000"/>
              </a:spcBef>
              <a:buSzPct val="99000"/>
            </a:pPr>
            <a:r>
              <a:rPr lang="en-US" altLang="en-US"/>
              <a:t>ACTIVITY 5.2: OPERATIONAL PERIOD BRIEFING</a:t>
            </a:r>
          </a:p>
        </p:txBody>
      </p:sp>
      <p:sp>
        <p:nvSpPr>
          <p:cNvPr id="2" name="Content Placeholder 1"/>
          <p:cNvSpPr>
            <a:spLocks noGrp="1"/>
          </p:cNvSpPr>
          <p:nvPr>
            <p:ph idx="1"/>
          </p:nvPr>
        </p:nvSpPr>
        <p:spPr/>
        <p:txBody>
          <a:bodyPr>
            <a:normAutofit fontScale="550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students practice at preparing and presenting briefings.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55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 your team:</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Prepare an operational period briefing using the information from the Emerald City Flood scenario begun in the previous units.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Include the following roles:</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Incident Commander</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Planning Section Chief</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Operations Section Chief (assume no change of command)</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Safety Officer</a:t>
            </a:r>
            <a:endParaRPr lang="en-US" dirty="0"/>
          </a:p>
          <a:p>
            <a:pPr marL="635000" lvl="2" indent="-254000">
              <a:spcBef>
                <a:spcPct val="100000"/>
              </a:spcBef>
              <a:buSzPct val="99000"/>
            </a:pPr>
            <a:r>
              <a:rPr lang="en-US" kern="1200" dirty="0">
                <a:latin typeface="Arial" panose="020B0604020202020204" pitchFamily="34" charset="0"/>
                <a:cs typeface="Arial" panose="020B0604020202020204" pitchFamily="34" charset="0"/>
              </a:rPr>
              <a:t>Weather Specialist </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3. Be prepared to present your briefing in 20 minutes.</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13</a:t>
            </a:fld>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Briefings lesson. You should now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components of field, staff, and section briefings/meetings.</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Prepare to give an Operational Period Briefing.</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discuss organizational flexibility.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14</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Incident Action Planning Process</a:t>
            </a:r>
          </a:p>
        </p:txBody>
      </p:sp>
      <p:sp>
        <p:nvSpPr>
          <p:cNvPr id="2" name="Content Placeholder 1"/>
          <p:cNvSpPr>
            <a:spLocks noGrp="1"/>
          </p:cNvSpPr>
          <p:nvPr>
            <p:ph sz="quarter" idx="13"/>
          </p:nvPr>
        </p:nvSpPr>
        <p:spPr/>
        <p:txBody>
          <a:bodyPr>
            <a:normAutofit fontScale="77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Incident Action Planning Process defines the progression of meetings and briefings utilized to develop the IAP that is used for the Operational Period Briefing. In addition to these IAP related meetings, there will also be other meetings and briefings within the ICS organization to include section-level meetings and briefings, situation update briefings, and transfer of command briefings. </a:t>
            </a:r>
            <a:endParaRPr lang="en-US"/>
          </a:p>
        </p:txBody>
      </p:sp>
      <p:pic>
        <p:nvPicPr>
          <p:cNvPr id="8" name="Picture 4" descr="Operational Period Planning Cycle in the shape of a capital P. Shown in order on the image:Initial Response and Assessment, Agency Administrator Briefing, Incident Briefing, Initial Unified Command Meeting, Objectives Development/Update, Strategy Meeting/Command and General Staff Meeting, Preparing for the Tactics Meeting, Tactics Meeting, Preparing for the Planning Meeting, Planning Meeting, IAP Preparation and Approval, Operational Period Brief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321468" y="1255980"/>
            <a:ext cx="2695238" cy="42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Effective Meetings and Briefings </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Effective briefings and meetings are:</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An essential element to good supervision and incident management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Intended to pass along vital information required in the completion of incident response actions</a:t>
            </a:r>
            <a:endParaRPr lang="en-US"/>
          </a:p>
          <a:p>
            <a:pPr>
              <a:spcBef>
                <a:spcPct val="100000"/>
              </a:spcBef>
              <a:buSzPct val="99000"/>
            </a:pPr>
            <a:r>
              <a:rPr lang="en-US" kern="1200">
                <a:latin typeface="Arial" panose="020B0604020202020204" pitchFamily="34" charset="0"/>
                <a:cs typeface="Arial" panose="020B0604020202020204" pitchFamily="34" charset="0"/>
              </a:rPr>
              <a:t>Typically, these briefings are concise and do not include long discussions or complex decision-making. Rather, they allow incident managers and supervisors to communicate specific information and expectations for the upcoming work period and to answer questions. </a:t>
            </a:r>
            <a:endParaRPr lang="en-US"/>
          </a:p>
        </p:txBody>
      </p:sp>
      <p:pic>
        <p:nvPicPr>
          <p:cNvPr id="8" name="Picture 4" descr="People at a table "/>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Levels of Briefings</a:t>
            </a:r>
          </a:p>
        </p:txBody>
      </p:sp>
      <p:sp>
        <p:nvSpPr>
          <p:cNvPr id="2" name="Content Placeholder 1"/>
          <p:cNvSpPr>
            <a:spLocks noGrp="1"/>
          </p:cNvSpPr>
          <p:nvPr>
            <p:ph sz="quarter" idx="13"/>
          </p:nvPr>
        </p:nvSpPr>
        <p:spPr>
          <a:xfrm>
            <a:off x="457200" y="1153077"/>
            <a:ext cx="4448175" cy="4492625"/>
          </a:xfrm>
        </p:spPr>
        <p:txBody>
          <a:bodyPr>
            <a:normAutofit fontScale="32500" lnSpcReduction="20000"/>
          </a:bodyPr>
          <a:lstStyle/>
          <a:p>
            <a:pPr>
              <a:spcBef>
                <a:spcPct val="100000"/>
              </a:spcBef>
              <a:buSzPct val="99000"/>
            </a:pPr>
            <a:r>
              <a:rPr lang="en-US" sz="5500" kern="1200" dirty="0">
                <a:latin typeface="Arial" panose="020B0604020202020204" pitchFamily="34" charset="0"/>
                <a:cs typeface="Arial" panose="020B0604020202020204" pitchFamily="34" charset="0"/>
              </a:rPr>
              <a:t>There are three types of briefings/meetings used in ICS: staff level, field level, and section level.</a:t>
            </a:r>
            <a:endParaRPr lang="en-US" sz="5500" dirty="0"/>
          </a:p>
          <a:p>
            <a:pPr marL="254000" lvl="1" indent="-254000">
              <a:spcBef>
                <a:spcPct val="100000"/>
              </a:spcBef>
              <a:buSzPct val="99000"/>
            </a:pPr>
            <a:r>
              <a:rPr lang="en-US" sz="5500" b="1" kern="1200" dirty="0">
                <a:latin typeface="Arial" panose="020B0604020202020204" pitchFamily="34" charset="0"/>
                <a:ea typeface="+mn-ea"/>
                <a:cs typeface="Arial" panose="020B0604020202020204" pitchFamily="34" charset="0"/>
              </a:rPr>
              <a:t>Staff-level briefings </a:t>
            </a:r>
            <a:r>
              <a:rPr lang="en-US" sz="5500" kern="1200" dirty="0">
                <a:latin typeface="Arial" panose="020B0604020202020204" pitchFamily="34" charset="0"/>
                <a:cs typeface="Arial" panose="020B0604020202020204" pitchFamily="34" charset="0"/>
              </a:rPr>
              <a:t>are delivered to resources assigned to nonoperational and support tasks at the Incident Command Post or Base.</a:t>
            </a:r>
            <a:endParaRPr lang="en-US" sz="5500" dirty="0"/>
          </a:p>
          <a:p>
            <a:pPr marL="254000" lvl="1" indent="-254000">
              <a:spcBef>
                <a:spcPct val="100000"/>
              </a:spcBef>
              <a:buSzPct val="99000"/>
            </a:pPr>
            <a:r>
              <a:rPr lang="en-US" sz="5500" b="1" kern="1200" dirty="0">
                <a:latin typeface="Arial" panose="020B0604020202020204" pitchFamily="34" charset="0"/>
                <a:ea typeface="+mn-ea"/>
                <a:cs typeface="Arial" panose="020B0604020202020204" pitchFamily="34" charset="0"/>
              </a:rPr>
              <a:t>Field-level briefings </a:t>
            </a:r>
            <a:r>
              <a:rPr lang="en-US" sz="5500" kern="1200" dirty="0">
                <a:latin typeface="Arial" panose="020B0604020202020204" pitchFamily="34" charset="0"/>
                <a:cs typeface="Arial" panose="020B0604020202020204" pitchFamily="34" charset="0"/>
              </a:rPr>
              <a:t>are delivered to individual resources or crews who are assigned to operational tasks and/or work at or near the incident site.</a:t>
            </a:r>
            <a:endParaRPr lang="en-US" sz="5500" dirty="0"/>
          </a:p>
          <a:p>
            <a:pPr marL="254000" lvl="1" indent="-254000">
              <a:spcBef>
                <a:spcPct val="100000"/>
              </a:spcBef>
              <a:buSzPct val="99000"/>
            </a:pPr>
            <a:r>
              <a:rPr lang="en-US" sz="5500" b="1" kern="1200" dirty="0">
                <a:latin typeface="Arial" panose="020B0604020202020204" pitchFamily="34" charset="0"/>
                <a:ea typeface="+mn-ea"/>
                <a:cs typeface="Arial" panose="020B0604020202020204" pitchFamily="34" charset="0"/>
              </a:rPr>
              <a:t>Section-level briefings</a:t>
            </a:r>
            <a:r>
              <a:rPr lang="en-US" sz="5500" kern="1200" dirty="0">
                <a:latin typeface="Arial" panose="020B0604020202020204" pitchFamily="34" charset="0"/>
                <a:ea typeface="+mn-ea"/>
                <a:cs typeface="Arial" panose="020B0604020202020204" pitchFamily="34" charset="0"/>
              </a:rPr>
              <a:t> are delivered to an entire Section and include the </a:t>
            </a:r>
            <a:r>
              <a:rPr lang="en-US" sz="5500" b="1" kern="1200" dirty="0">
                <a:latin typeface="Arial" panose="020B0604020202020204" pitchFamily="34" charset="0"/>
                <a:ea typeface="+mn-ea"/>
                <a:cs typeface="Arial" panose="020B0604020202020204" pitchFamily="34" charset="0"/>
              </a:rPr>
              <a:t>Operational Period Briefing.</a:t>
            </a:r>
            <a:endParaRPr lang="en-US" sz="5500" dirty="0"/>
          </a:p>
          <a:p>
            <a:pPr>
              <a:spcBef>
                <a:spcPct val="100000"/>
              </a:spcBef>
              <a:buSzPct val="99000"/>
            </a:pPr>
            <a:r>
              <a:rPr lang="en-US" kern="1200" dirty="0">
                <a:latin typeface="Arial" panose="020B0604020202020204" pitchFamily="34" charset="0"/>
                <a:cs typeface="Arial" panose="020B0604020202020204" pitchFamily="34" charset="0"/>
              </a:rPr>
              <a:t> </a:t>
            </a:r>
            <a:endParaRPr lang="en-US" dirty="0"/>
          </a:p>
        </p:txBody>
      </p:sp>
      <p:pic>
        <p:nvPicPr>
          <p:cNvPr id="8" name="Picture 4" descr="Collage of 3 pictures: 1. Classroom training; 2. Ambulances and EMTs; 3. Disaster Work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433990" y="1657349"/>
            <a:ext cx="2528910" cy="356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ACTIVITY 5.1: BRIEFING INFORMATION</a:t>
            </a:r>
          </a:p>
        </p:txBody>
      </p:sp>
      <p:sp>
        <p:nvSpPr>
          <p:cNvPr id="2" name="Content Placeholder 1"/>
          <p:cNvSpPr>
            <a:spLocks noGrp="1"/>
          </p:cNvSpPr>
          <p:nvPr>
            <p:ph idx="1"/>
          </p:nvPr>
        </p:nvSpPr>
        <p:spPr/>
        <p:txBody>
          <a:bodyPr>
            <a:normAutofit fontScale="625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students practice at determining the appropriate details required when preparing for an incident briefing and identifying information pertinent to the audience to be covered in the briefing.</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 your group:</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Review your assigned type of briefing (staff, field, section).</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For the assigned type of briefing, list the specific types of information that you think should be in briefings. You may want to refer to the two previous visuals.</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Choose a spokesperson to present your findings to the class. Be ready to present your list in 10 minutes.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Briefing Topics Checklist</a:t>
            </a:r>
          </a:p>
        </p:txBody>
      </p:sp>
      <p:sp>
        <p:nvSpPr>
          <p:cNvPr id="2" name="Content Placeholder 1"/>
          <p:cNvSpPr>
            <a:spLocks noGrp="1"/>
          </p:cNvSpPr>
          <p:nvPr>
            <p:ph sz="quarter" idx="13"/>
          </p:nvPr>
        </p:nvSpPr>
        <p:spPr/>
        <p:txBody>
          <a:bodyPr>
            <a:normAutofit fontScale="55000" lnSpcReduction="20000"/>
          </a:bodyPr>
          <a:lstStyle/>
          <a:p>
            <a:pPr>
              <a:spcBef>
                <a:spcPct val="100000"/>
              </a:spcBef>
              <a:buSzPct val="99000"/>
            </a:pPr>
            <a:r>
              <a:rPr lang="en-US" kern="1200">
                <a:latin typeface="Arial" panose="020B0604020202020204" pitchFamily="34" charset="0"/>
                <a:cs typeface="Arial" panose="020B0604020202020204" pitchFamily="34" charset="0"/>
              </a:rPr>
              <a:t>Below is a list of topics that you may want to include in a briefing.</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Current Situation and Objectives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Safety Issues and Emergency Procedures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Work Tasks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Facilities and Work Areas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Communications Protocols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Supervisory/Performance Expectations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Process for Acquiring Resources, Supplies, and Equipment</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Work Schedules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Questions or Concerns</a:t>
            </a:r>
            <a:endParaRPr lang="en-US"/>
          </a:p>
        </p:txBody>
      </p:sp>
      <p:pic>
        <p:nvPicPr>
          <p:cNvPr id="8" name="Picture 4" descr="checklist on a clipboard"/>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962651" y="2524125"/>
            <a:ext cx="158115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EF3A603B-5736-4033-933D-272D9873D708}"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Staff-Level Briefing Topics</a:t>
            </a:r>
          </a:p>
        </p:txBody>
      </p:sp>
      <p:graphicFrame>
        <p:nvGraphicFramePr>
          <p:cNvPr id="5" name="Table 4"/>
          <p:cNvGraphicFramePr>
            <a:graphicFrameLocks noGrp="1"/>
          </p:cNvGraphicFramePr>
          <p:nvPr>
            <p:extLst>
              <p:ext uri="{D42A27DB-BD31-4B8C-83A1-F6EECF244321}">
                <p14:modId xmlns:p14="http://schemas.microsoft.com/office/powerpoint/2010/main" val="3616105581"/>
              </p:ext>
            </p:extLst>
          </p:nvPr>
        </p:nvGraphicFramePr>
        <p:xfrm>
          <a:off x="457200" y="1016000"/>
          <a:ext cx="7620000" cy="4635500"/>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500234">
                <a:tc>
                  <a:txBody>
                    <a:bodyPr/>
                    <a:lstStyle/>
                    <a:p>
                      <a:pPr>
                        <a:buClrTx/>
                      </a:pPr>
                      <a:endParaRPr lang="en-US" sz="1800" dirty="0"/>
                    </a:p>
                  </a:txBody>
                  <a:tcPr marT="45723" marB="45723"/>
                </a:tc>
                <a:tc>
                  <a:txBody>
                    <a:bodyPr/>
                    <a:lstStyle/>
                    <a:p>
                      <a:pPr>
                        <a:buClrTx/>
                      </a:pPr>
                      <a:endParaRPr lang="en-US" sz="1800" dirty="0"/>
                    </a:p>
                  </a:txBody>
                  <a:tcPr marT="45723" marB="45723"/>
                </a:tc>
                <a:tc>
                  <a:txBody>
                    <a:bodyPr/>
                    <a:lstStyle/>
                    <a:p>
                      <a:pPr>
                        <a:buClrTx/>
                      </a:pPr>
                      <a:endParaRPr lang="en-US" sz="1800"/>
                    </a:p>
                  </a:txBody>
                  <a:tcPr marT="45723" marB="45723"/>
                </a:tc>
                <a:extLst>
                  <a:ext uri="{0D108BD9-81ED-4DB2-BD59-A6C34878D82A}">
                    <a16:rowId xmlns:a16="http://schemas.microsoft.com/office/drawing/2014/main" val="10000"/>
                  </a:ext>
                </a:extLst>
              </a:tr>
              <a:tr h="4135266">
                <a:tc>
                  <a:txBody>
                    <a:bodyPr/>
                    <a:lstStyle/>
                    <a:p>
                      <a:pPr>
                        <a:buClrTx/>
                      </a:pPr>
                      <a:endParaRPr lang="en-US" sz="1800"/>
                    </a:p>
                  </a:txBody>
                  <a:tcPr marT="45723" marB="45723"/>
                </a:tc>
                <a:tc>
                  <a:txBody>
                    <a:bodyPr/>
                    <a:lstStyle/>
                    <a:p>
                      <a:pPr marL="457200" lvl="1" indent="-342900">
                        <a:spcBef>
                          <a:spcPct val="50000"/>
                        </a:spcBef>
                        <a:buClrTx/>
                        <a:buSzPct val="100000"/>
                        <a:buFont typeface="Arial"/>
                        <a:buChar char="•"/>
                      </a:pPr>
                      <a:r>
                        <a:rPr lang="en-US" sz="1800">
                          <a:solidFill>
                            <a:srgbClr val="000066"/>
                          </a:solidFill>
                          <a:sym typeface="Arial"/>
                        </a:rPr>
                        <a:t>Work area </a:t>
                      </a:r>
                    </a:p>
                    <a:p>
                      <a:pPr marL="457200" lvl="1" indent="-342900">
                        <a:spcBef>
                          <a:spcPct val="50000"/>
                        </a:spcBef>
                        <a:buClrTx/>
                        <a:buSzPct val="100000"/>
                        <a:buFont typeface="Arial"/>
                        <a:buChar char="•"/>
                      </a:pPr>
                      <a:r>
                        <a:rPr lang="en-US" sz="1800">
                          <a:solidFill>
                            <a:srgbClr val="000066"/>
                          </a:solidFill>
                          <a:sym typeface="Arial"/>
                        </a:rPr>
                        <a:t>Safety issues and emergency procedures </a:t>
                      </a:r>
                    </a:p>
                    <a:p>
                      <a:pPr marL="457200" lvl="1" indent="-342900">
                        <a:spcBef>
                          <a:spcPct val="50000"/>
                        </a:spcBef>
                        <a:buClrTx/>
                        <a:buSzPct val="100000"/>
                        <a:buFont typeface="Arial"/>
                        <a:buChar char="•"/>
                      </a:pPr>
                      <a:r>
                        <a:rPr lang="en-US" sz="1800">
                          <a:solidFill>
                            <a:srgbClr val="000066"/>
                          </a:solidFill>
                          <a:sym typeface="Arial"/>
                        </a:rPr>
                        <a:t>Specific tasks for the work period </a:t>
                      </a:r>
                    </a:p>
                    <a:p>
                      <a:pPr marL="457200" lvl="1" indent="-342900">
                        <a:spcBef>
                          <a:spcPct val="50000"/>
                        </a:spcBef>
                        <a:buClrTx/>
                        <a:buSzPct val="100000"/>
                        <a:buFont typeface="Arial"/>
                        <a:buChar char="•"/>
                      </a:pPr>
                      <a:r>
                        <a:rPr lang="en-US" sz="1800">
                          <a:solidFill>
                            <a:srgbClr val="000066"/>
                          </a:solidFill>
                          <a:sym typeface="Arial"/>
                        </a:rPr>
                        <a:t>Coworkers, subordinates </a:t>
                      </a:r>
                    </a:p>
                    <a:p>
                      <a:pPr marL="457200" lvl="1" indent="-342900">
                        <a:spcBef>
                          <a:spcPct val="50000"/>
                        </a:spcBef>
                        <a:buClrTx/>
                        <a:buSzPct val="100000"/>
                        <a:buFont typeface="Arial"/>
                        <a:buChar char="•"/>
                      </a:pPr>
                      <a:r>
                        <a:rPr lang="en-US" sz="1800">
                          <a:solidFill>
                            <a:srgbClr val="000066"/>
                          </a:solidFill>
                          <a:sym typeface="Arial"/>
                        </a:rPr>
                        <a:t>Process to obtain additional resources, supplies, and equipment </a:t>
                      </a:r>
                    </a:p>
                    <a:p>
                      <a:pPr marL="457200" lvl="1" indent="-342900">
                        <a:spcBef>
                          <a:spcPct val="50000"/>
                        </a:spcBef>
                        <a:buClrTx/>
                        <a:buSzPct val="100000"/>
                        <a:buFont typeface="Arial"/>
                        <a:buChar char="•"/>
                      </a:pPr>
                      <a:r>
                        <a:rPr lang="en-US" sz="1800">
                          <a:solidFill>
                            <a:srgbClr val="000066"/>
                          </a:solidFill>
                          <a:sym typeface="Arial"/>
                        </a:rPr>
                        <a:t>Shift or work period schedule</a:t>
                      </a:r>
                      <a:endParaRPr lang="en-US" sz="1800">
                        <a:solidFill>
                          <a:srgbClr val="000066"/>
                        </a:solidFill>
                      </a:endParaRPr>
                    </a:p>
                  </a:txBody>
                  <a:tcPr marT="45723" marB="45723"/>
                </a:tc>
                <a:tc>
                  <a:txBody>
                    <a:bodyPr/>
                    <a:lstStyle/>
                    <a:p>
                      <a:pPr marL="742950" lvl="1" indent="-285750">
                        <a:spcBef>
                          <a:spcPct val="50000"/>
                        </a:spcBef>
                        <a:buClrTx/>
                        <a:buSzPct val="100000"/>
                        <a:buFont typeface="Arial"/>
                        <a:buChar char="•"/>
                      </a:pPr>
                      <a:r>
                        <a:rPr lang="en-US" sz="1800" dirty="0">
                          <a:solidFill>
                            <a:srgbClr val="000066"/>
                          </a:solidFill>
                          <a:sym typeface="Arial"/>
                        </a:rPr>
                        <a:t>Communication protocol within the unit </a:t>
                      </a:r>
                    </a:p>
                    <a:p>
                      <a:pPr marL="914400" lvl="1" indent="-457200">
                        <a:spcBef>
                          <a:spcPct val="50000"/>
                        </a:spcBef>
                        <a:buClrTx/>
                        <a:buSzPct val="100000"/>
                        <a:buFont typeface="Arial"/>
                        <a:buChar char="•"/>
                      </a:pPr>
                      <a:r>
                        <a:rPr lang="en-US" sz="1800" dirty="0">
                          <a:solidFill>
                            <a:srgbClr val="000066"/>
                          </a:solidFill>
                          <a:sym typeface="Arial"/>
                        </a:rPr>
                        <a:t>Expectations: </a:t>
                      </a:r>
                    </a:p>
                    <a:p>
                      <a:pPr marL="914400" lvl="2" indent="-342900">
                        <a:spcBef>
                          <a:spcPct val="50000"/>
                        </a:spcBef>
                        <a:buClrTx/>
                        <a:buSzPct val="100000"/>
                        <a:buFont typeface="Wingdings"/>
                        <a:buChar char="§"/>
                      </a:pPr>
                      <a:r>
                        <a:rPr lang="en-US" sz="1800" dirty="0">
                          <a:solidFill>
                            <a:srgbClr val="000066"/>
                          </a:solidFill>
                          <a:sym typeface="Arial"/>
                        </a:rPr>
                        <a:t>Meeting attendance and schedule </a:t>
                      </a:r>
                    </a:p>
                    <a:p>
                      <a:pPr marL="914400" lvl="2" indent="-342900">
                        <a:spcBef>
                          <a:spcPct val="50000"/>
                        </a:spcBef>
                        <a:buClrTx/>
                        <a:buSzPct val="100000"/>
                        <a:buFont typeface="Wingdings"/>
                        <a:buChar char="§"/>
                      </a:pPr>
                      <a:r>
                        <a:rPr lang="en-US" sz="1800" dirty="0">
                          <a:solidFill>
                            <a:srgbClr val="000066"/>
                          </a:solidFill>
                          <a:sym typeface="Arial"/>
                        </a:rPr>
                        <a:t>Quantity and quality of work </a:t>
                      </a:r>
                    </a:p>
                    <a:p>
                      <a:pPr marL="914400" lvl="2" indent="-342900">
                        <a:spcBef>
                          <a:spcPct val="50000"/>
                        </a:spcBef>
                        <a:buClrTx/>
                        <a:buSzPct val="100000"/>
                        <a:buFont typeface="Wingdings"/>
                        <a:buChar char="§"/>
                      </a:pPr>
                      <a:r>
                        <a:rPr lang="en-US" sz="1800" dirty="0">
                          <a:solidFill>
                            <a:srgbClr val="000066"/>
                          </a:solidFill>
                          <a:sym typeface="Arial"/>
                        </a:rPr>
                        <a:t>Timelines </a:t>
                      </a:r>
                    </a:p>
                    <a:p>
                      <a:pPr marL="914400" lvl="2" indent="-342900">
                        <a:spcBef>
                          <a:spcPct val="50000"/>
                        </a:spcBef>
                        <a:buClrTx/>
                        <a:buSzPct val="100000"/>
                        <a:buFont typeface="Wingdings"/>
                        <a:buChar char="§"/>
                      </a:pPr>
                      <a:r>
                        <a:rPr lang="en-US" sz="1800" dirty="0">
                          <a:solidFill>
                            <a:srgbClr val="000066"/>
                          </a:solidFill>
                          <a:sym typeface="Arial"/>
                        </a:rPr>
                        <a:t>Schedule for updates and completed products</a:t>
                      </a:r>
                      <a:endParaRPr lang="en-US" sz="1800" dirty="0">
                        <a:solidFill>
                          <a:srgbClr val="000066"/>
                        </a:solidFill>
                      </a:endParaRPr>
                    </a:p>
                  </a:txBody>
                  <a:tcPr marT="45723" marB="45723"/>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a:t>Field-Level Briefing Topics</a:t>
            </a:r>
          </a:p>
        </p:txBody>
      </p:sp>
      <p:graphicFrame>
        <p:nvGraphicFramePr>
          <p:cNvPr id="5" name="Table 4"/>
          <p:cNvGraphicFramePr>
            <a:graphicFrameLocks noGrp="1"/>
          </p:cNvGraphicFramePr>
          <p:nvPr>
            <p:extLst>
              <p:ext uri="{D42A27DB-BD31-4B8C-83A1-F6EECF244321}">
                <p14:modId xmlns:p14="http://schemas.microsoft.com/office/powerpoint/2010/main" val="3400115734"/>
              </p:ext>
            </p:extLst>
          </p:nvPr>
        </p:nvGraphicFramePr>
        <p:xfrm>
          <a:off x="457200" y="1016000"/>
          <a:ext cx="7620000" cy="4635500"/>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626419">
                <a:tc>
                  <a:txBody>
                    <a:bodyPr/>
                    <a:lstStyle/>
                    <a:p>
                      <a:pPr>
                        <a:buClrTx/>
                      </a:pPr>
                      <a:endParaRPr lang="en-US" sz="1800" dirty="0"/>
                    </a:p>
                  </a:txBody>
                  <a:tcPr marT="45716" marB="45716"/>
                </a:tc>
                <a:tc>
                  <a:txBody>
                    <a:bodyPr/>
                    <a:lstStyle/>
                    <a:p>
                      <a:pPr>
                        <a:buClrTx/>
                      </a:pPr>
                      <a:endParaRPr lang="en-US" sz="1800" dirty="0"/>
                    </a:p>
                  </a:txBody>
                  <a:tcPr marT="45716" marB="45716"/>
                </a:tc>
                <a:tc>
                  <a:txBody>
                    <a:bodyPr/>
                    <a:lstStyle/>
                    <a:p>
                      <a:pPr>
                        <a:buClrTx/>
                      </a:pPr>
                      <a:endParaRPr lang="en-US" sz="1800"/>
                    </a:p>
                  </a:txBody>
                  <a:tcPr marT="45716" marB="45716"/>
                </a:tc>
                <a:extLst>
                  <a:ext uri="{0D108BD9-81ED-4DB2-BD59-A6C34878D82A}">
                    <a16:rowId xmlns:a16="http://schemas.microsoft.com/office/drawing/2014/main" val="10000"/>
                  </a:ext>
                </a:extLst>
              </a:tr>
              <a:tr h="4009081">
                <a:tc>
                  <a:txBody>
                    <a:bodyPr/>
                    <a:lstStyle/>
                    <a:p>
                      <a:pPr>
                        <a:buClrTx/>
                        <a:buSzPct val="99000"/>
                      </a:pPr>
                      <a:endParaRPr lang="en-US" sz="1800"/>
                    </a:p>
                  </a:txBody>
                  <a:tcPr marT="45716" marB="45716"/>
                </a:tc>
                <a:tc>
                  <a:txBody>
                    <a:bodyPr/>
                    <a:lstStyle/>
                    <a:p>
                      <a:pPr marL="457200" lvl="1" indent="-342900">
                        <a:spcBef>
                          <a:spcPct val="50000"/>
                        </a:spcBef>
                        <a:buClrTx/>
                        <a:buSzPct val="99000"/>
                        <a:buFont typeface="Arial"/>
                        <a:buChar char="•"/>
                      </a:pPr>
                      <a:r>
                        <a:rPr lang="en-US" sz="1800">
                          <a:solidFill>
                            <a:srgbClr val="000066"/>
                          </a:solidFill>
                          <a:sym typeface="Arial"/>
                        </a:rPr>
                        <a:t>Work area </a:t>
                      </a:r>
                    </a:p>
                    <a:p>
                      <a:pPr marL="457200" lvl="1" indent="-342900">
                        <a:spcBef>
                          <a:spcPct val="50000"/>
                        </a:spcBef>
                        <a:buClrTx/>
                        <a:buSzPct val="99000"/>
                        <a:buFont typeface="Arial"/>
                        <a:buChar char="•"/>
                      </a:pPr>
                      <a:r>
                        <a:rPr lang="en-US" sz="1800">
                          <a:solidFill>
                            <a:srgbClr val="000066"/>
                          </a:solidFill>
                          <a:sym typeface="Arial"/>
                        </a:rPr>
                        <a:t>Scope of responsibility </a:t>
                      </a:r>
                    </a:p>
                    <a:p>
                      <a:pPr marL="457200" lvl="1" indent="-342900">
                        <a:spcBef>
                          <a:spcPct val="50000"/>
                        </a:spcBef>
                        <a:buClrTx/>
                        <a:buSzPct val="99000"/>
                        <a:buFont typeface="Arial"/>
                        <a:buChar char="•"/>
                      </a:pPr>
                      <a:r>
                        <a:rPr lang="en-US" sz="1800">
                          <a:solidFill>
                            <a:srgbClr val="000066"/>
                          </a:solidFill>
                          <a:sym typeface="Arial"/>
                        </a:rPr>
                        <a:t>Safety issues and emergency procedures </a:t>
                      </a:r>
                    </a:p>
                    <a:p>
                      <a:pPr marL="457200" lvl="1" indent="-342900">
                        <a:spcBef>
                          <a:spcPct val="50000"/>
                        </a:spcBef>
                        <a:buClrTx/>
                        <a:buSzPct val="99000"/>
                        <a:buFont typeface="Arial"/>
                        <a:buChar char="•"/>
                      </a:pPr>
                      <a:r>
                        <a:rPr lang="en-US" sz="1800">
                          <a:solidFill>
                            <a:srgbClr val="000066"/>
                          </a:solidFill>
                          <a:sym typeface="Arial"/>
                        </a:rPr>
                        <a:t>Specific tasks for the work period </a:t>
                      </a:r>
                    </a:p>
                    <a:p>
                      <a:pPr marL="457200" lvl="1" indent="-342900">
                        <a:spcBef>
                          <a:spcPct val="50000"/>
                        </a:spcBef>
                        <a:buClrTx/>
                        <a:buSzPct val="99000"/>
                        <a:buFont typeface="Arial"/>
                        <a:buChar char="•"/>
                      </a:pPr>
                      <a:r>
                        <a:rPr lang="en-US" sz="1800">
                          <a:solidFill>
                            <a:srgbClr val="000066"/>
                          </a:solidFill>
                          <a:sym typeface="Arial"/>
                        </a:rPr>
                        <a:t>Communication channels and protocols</a:t>
                      </a:r>
                      <a:endParaRPr lang="en-US" sz="1800">
                        <a:solidFill>
                          <a:srgbClr val="000066"/>
                        </a:solidFill>
                      </a:endParaRPr>
                    </a:p>
                  </a:txBody>
                  <a:tcPr marT="45716" marB="45716"/>
                </a:tc>
                <a:tc>
                  <a:txBody>
                    <a:bodyPr/>
                    <a:lstStyle/>
                    <a:p>
                      <a:pPr marL="457200" lvl="1" indent="-342900">
                        <a:spcBef>
                          <a:spcPct val="50000"/>
                        </a:spcBef>
                        <a:buClrTx/>
                        <a:buSzPct val="99000"/>
                        <a:buFont typeface="Arial"/>
                        <a:buChar char="•"/>
                      </a:pPr>
                      <a:r>
                        <a:rPr lang="en-US" sz="1800" dirty="0">
                          <a:solidFill>
                            <a:srgbClr val="000066"/>
                          </a:solidFill>
                          <a:sym typeface="Arial"/>
                        </a:rPr>
                        <a:t>Coworkers, subordinates, supervisor, and adjoining forces </a:t>
                      </a:r>
                    </a:p>
                    <a:p>
                      <a:pPr marL="457200" lvl="1" indent="-342900">
                        <a:spcBef>
                          <a:spcPct val="50000"/>
                        </a:spcBef>
                        <a:buClrTx/>
                        <a:buSzPct val="99000"/>
                        <a:buFont typeface="Arial"/>
                        <a:buChar char="•"/>
                      </a:pPr>
                      <a:r>
                        <a:rPr lang="en-US" sz="1800" dirty="0">
                          <a:solidFill>
                            <a:srgbClr val="000066"/>
                          </a:solidFill>
                          <a:sym typeface="Arial"/>
                        </a:rPr>
                        <a:t>Process to obtain additional resources, supplies, and equipment </a:t>
                      </a:r>
                    </a:p>
                    <a:p>
                      <a:pPr marL="457200" lvl="1" indent="-342900">
                        <a:spcBef>
                          <a:spcPct val="50000"/>
                        </a:spcBef>
                        <a:buClrTx/>
                        <a:buSzPct val="99000"/>
                        <a:buFont typeface="Arial"/>
                        <a:buChar char="•"/>
                      </a:pPr>
                      <a:r>
                        <a:rPr lang="en-US" sz="1800" dirty="0">
                          <a:solidFill>
                            <a:srgbClr val="000066"/>
                          </a:solidFill>
                          <a:sym typeface="Arial"/>
                        </a:rPr>
                        <a:t>Shift or work period schedule </a:t>
                      </a:r>
                    </a:p>
                    <a:p>
                      <a:pPr marL="457200" lvl="1" indent="-342900">
                        <a:spcBef>
                          <a:spcPct val="50000"/>
                        </a:spcBef>
                        <a:buClrTx/>
                        <a:buSzPct val="99000"/>
                        <a:buFont typeface="Arial"/>
                        <a:buChar char="•"/>
                      </a:pPr>
                      <a:r>
                        <a:rPr lang="en-US" sz="1800" dirty="0">
                          <a:solidFill>
                            <a:srgbClr val="000066"/>
                          </a:solidFill>
                          <a:sym typeface="Arial"/>
                        </a:rPr>
                        <a:t>Expectations</a:t>
                      </a:r>
                      <a:endParaRPr lang="en-US" sz="1800" dirty="0">
                        <a:solidFill>
                          <a:srgbClr val="000066"/>
                        </a:solidFill>
                      </a:endParaRPr>
                    </a:p>
                  </a:txBody>
                  <a:tcPr marT="45716" marB="45716"/>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a:t>Section-Level Briefing Topics</a:t>
            </a:r>
          </a:p>
        </p:txBody>
      </p:sp>
      <p:graphicFrame>
        <p:nvGraphicFramePr>
          <p:cNvPr id="5" name="Table 4"/>
          <p:cNvGraphicFramePr>
            <a:graphicFrameLocks noGrp="1"/>
          </p:cNvGraphicFramePr>
          <p:nvPr>
            <p:extLst>
              <p:ext uri="{D42A27DB-BD31-4B8C-83A1-F6EECF244321}">
                <p14:modId xmlns:p14="http://schemas.microsoft.com/office/powerpoint/2010/main" val="944765327"/>
              </p:ext>
            </p:extLst>
          </p:nvPr>
        </p:nvGraphicFramePr>
        <p:xfrm>
          <a:off x="457200" y="1016000"/>
          <a:ext cx="7620000" cy="3886200"/>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914400">
                <a:tc>
                  <a:txBody>
                    <a:bodyPr/>
                    <a:lstStyle/>
                    <a:p>
                      <a:pPr>
                        <a:buClrTx/>
                      </a:pPr>
                      <a:endParaRPr lang="en-US" sz="1800" dirty="0"/>
                    </a:p>
                  </a:txBody>
                  <a:tcPr/>
                </a:tc>
                <a:tc>
                  <a:txBody>
                    <a:bodyPr/>
                    <a:lstStyle/>
                    <a:p>
                      <a:pPr>
                        <a:buClrTx/>
                        <a:buSzPct val="99000"/>
                      </a:pPr>
                      <a:endParaRPr lang="en-US" sz="1800" dirty="0"/>
                    </a:p>
                  </a:txBody>
                  <a:tcPr/>
                </a:tc>
                <a:tc>
                  <a:txBody>
                    <a:bodyPr/>
                    <a:lstStyle/>
                    <a:p>
                      <a:pPr>
                        <a:buClrTx/>
                        <a:buSzPct val="99000"/>
                      </a:pPr>
                      <a:endParaRPr lang="en-US" sz="1800"/>
                    </a:p>
                  </a:txBody>
                  <a:tcPr/>
                </a:tc>
                <a:extLst>
                  <a:ext uri="{0D108BD9-81ED-4DB2-BD59-A6C34878D82A}">
                    <a16:rowId xmlns:a16="http://schemas.microsoft.com/office/drawing/2014/main" val="10000"/>
                  </a:ext>
                </a:extLst>
              </a:tr>
              <a:tr h="914400">
                <a:tc>
                  <a:txBody>
                    <a:bodyPr/>
                    <a:lstStyle/>
                    <a:p>
                      <a:pPr>
                        <a:buClrTx/>
                      </a:pPr>
                      <a:endParaRPr lang="en-US" sz="1800"/>
                    </a:p>
                  </a:txBody>
                  <a:tcPr/>
                </a:tc>
                <a:tc>
                  <a:txBody>
                    <a:bodyPr/>
                    <a:lstStyle/>
                    <a:p>
                      <a:pPr marL="457200" lvl="1" indent="-342900">
                        <a:spcBef>
                          <a:spcPct val="50000"/>
                        </a:spcBef>
                        <a:buClrTx/>
                        <a:buSzPct val="99000"/>
                        <a:buFont typeface="Arial"/>
                        <a:buChar char="•"/>
                      </a:pPr>
                      <a:r>
                        <a:rPr lang="en-US" sz="1800">
                          <a:solidFill>
                            <a:srgbClr val="000066"/>
                          </a:solidFill>
                          <a:sym typeface="Arial"/>
                        </a:rPr>
                        <a:t>Scope </a:t>
                      </a:r>
                    </a:p>
                    <a:p>
                      <a:pPr marL="457200" lvl="1" indent="-342900">
                        <a:spcBef>
                          <a:spcPct val="50000"/>
                        </a:spcBef>
                        <a:buClrTx/>
                        <a:buSzPct val="99000"/>
                        <a:buFont typeface="Arial"/>
                        <a:buChar char="•"/>
                      </a:pPr>
                      <a:r>
                        <a:rPr lang="en-US" sz="1800">
                          <a:solidFill>
                            <a:srgbClr val="000066"/>
                          </a:solidFill>
                          <a:sym typeface="Arial"/>
                        </a:rPr>
                        <a:t>Section organization </a:t>
                      </a:r>
                    </a:p>
                    <a:p>
                      <a:pPr marL="457200" lvl="1" indent="-342900">
                        <a:spcBef>
                          <a:spcPct val="50000"/>
                        </a:spcBef>
                        <a:buClrTx/>
                        <a:buSzPct val="99000"/>
                        <a:buFont typeface="Arial"/>
                        <a:buChar char="•"/>
                      </a:pPr>
                      <a:r>
                        <a:rPr lang="en-US" sz="1800">
                          <a:solidFill>
                            <a:srgbClr val="000066"/>
                          </a:solidFill>
                          <a:sym typeface="Arial"/>
                        </a:rPr>
                        <a:t>Work site/area/facility layout </a:t>
                      </a:r>
                    </a:p>
                    <a:p>
                      <a:pPr marL="457200" lvl="1" indent="-342900">
                        <a:spcBef>
                          <a:spcPct val="50000"/>
                        </a:spcBef>
                        <a:buClrTx/>
                        <a:buSzPct val="99000"/>
                        <a:buFont typeface="Arial"/>
                        <a:buChar char="•"/>
                      </a:pPr>
                      <a:r>
                        <a:rPr lang="en-US" sz="1800">
                          <a:solidFill>
                            <a:srgbClr val="000066"/>
                          </a:solidFill>
                          <a:sym typeface="Arial"/>
                        </a:rPr>
                        <a:t>Safety issues and emergency procedures </a:t>
                      </a:r>
                    </a:p>
                    <a:p>
                      <a:pPr marL="457200" lvl="1" indent="-342900">
                        <a:spcBef>
                          <a:spcPct val="50000"/>
                        </a:spcBef>
                        <a:buClrTx/>
                        <a:buSzPct val="99000"/>
                        <a:buFont typeface="Arial"/>
                        <a:buChar char="•"/>
                      </a:pPr>
                      <a:r>
                        <a:rPr lang="en-US" sz="1800">
                          <a:solidFill>
                            <a:srgbClr val="000066"/>
                          </a:solidFill>
                          <a:sym typeface="Arial"/>
                        </a:rPr>
                        <a:t>Staff introductions </a:t>
                      </a:r>
                    </a:p>
                    <a:p>
                      <a:pPr marL="457200" lvl="1" indent="-342900">
                        <a:spcBef>
                          <a:spcPct val="50000"/>
                        </a:spcBef>
                        <a:buClrTx/>
                        <a:buSzPct val="99000"/>
                        <a:buFont typeface="Arial"/>
                        <a:buChar char="•"/>
                      </a:pPr>
                      <a:r>
                        <a:rPr lang="en-US" sz="1800">
                          <a:solidFill>
                            <a:srgbClr val="000066"/>
                          </a:solidFill>
                          <a:sym typeface="Arial"/>
                        </a:rPr>
                        <a:t>Section meetings schedule</a:t>
                      </a:r>
                      <a:endParaRPr lang="en-US" sz="1800">
                        <a:solidFill>
                          <a:srgbClr val="000066"/>
                        </a:solidFill>
                      </a:endParaRPr>
                    </a:p>
                  </a:txBody>
                  <a:tcPr/>
                </a:tc>
                <a:tc>
                  <a:txBody>
                    <a:bodyPr/>
                    <a:lstStyle/>
                    <a:p>
                      <a:pPr marL="457200" lvl="1" indent="-342900">
                        <a:spcBef>
                          <a:spcPct val="50000"/>
                        </a:spcBef>
                        <a:buClrTx/>
                        <a:buSzPct val="99000"/>
                        <a:buFont typeface="Arial"/>
                        <a:buChar char="•"/>
                      </a:pPr>
                      <a:r>
                        <a:rPr lang="en-US" sz="1800" dirty="0">
                          <a:solidFill>
                            <a:srgbClr val="000066"/>
                          </a:solidFill>
                          <a:sym typeface="Arial"/>
                        </a:rPr>
                        <a:t>Process to obtain additional resources, supplies, and equipment</a:t>
                      </a:r>
                    </a:p>
                    <a:p>
                      <a:pPr marL="457200" lvl="1" indent="-342900">
                        <a:spcBef>
                          <a:spcPct val="50000"/>
                        </a:spcBef>
                        <a:buClrTx/>
                        <a:buSzPct val="99000"/>
                        <a:buFont typeface="Arial"/>
                        <a:buChar char="•"/>
                      </a:pPr>
                      <a:r>
                        <a:rPr lang="en-US" sz="1800" dirty="0">
                          <a:solidFill>
                            <a:srgbClr val="000066"/>
                          </a:solidFill>
                          <a:sym typeface="Arial"/>
                        </a:rPr>
                        <a:t>Expectations </a:t>
                      </a:r>
                    </a:p>
                    <a:p>
                      <a:pPr marL="457200" lvl="1" indent="-342900">
                        <a:spcBef>
                          <a:spcPct val="50000"/>
                        </a:spcBef>
                        <a:buClrTx/>
                        <a:buSzPct val="99000"/>
                        <a:buFont typeface="Arial"/>
                        <a:buChar char="•"/>
                      </a:pPr>
                      <a:r>
                        <a:rPr lang="en-US" sz="1800" dirty="0">
                          <a:solidFill>
                            <a:srgbClr val="000066"/>
                          </a:solidFill>
                          <a:sym typeface="Arial"/>
                        </a:rPr>
                        <a:t>Scope of responsibility and delegated authority</a:t>
                      </a:r>
                      <a:endParaRPr lang="en-US" sz="1800" dirty="0">
                        <a:solidFill>
                          <a:srgbClr val="000066"/>
                        </a:solidFill>
                      </a:endParaRPr>
                    </a:p>
                  </a:txBody>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C96FC58B-CCF6-4761-879A-1206C3C8C72D}"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CAFF794D3AEE45AC091E39CC3674EE" ma:contentTypeVersion="1" ma:contentTypeDescription="Create a new document." ma:contentTypeScope="" ma:versionID="221b63dea19e92362f7b3e666e29c555">
  <xsd:schema xmlns:xsd="http://www.w3.org/2001/XMLSchema" xmlns:xs="http://www.w3.org/2001/XMLSchema" xmlns:p="http://schemas.microsoft.com/office/2006/metadata/properties" xmlns:ns1="http://schemas.microsoft.com/sharepoint/v3" targetNamespace="http://schemas.microsoft.com/office/2006/metadata/properties" ma:root="true" ma:fieldsID="76306148d0f7b992e79f2d9b1f249a8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5E39EAA-9D01-4CF9-994A-D75B0A4C3361}"/>
</file>

<file path=customXml/itemProps2.xml><?xml version="1.0" encoding="utf-8"?>
<ds:datastoreItem xmlns:ds="http://schemas.openxmlformats.org/officeDocument/2006/customXml" ds:itemID="{97D2AEC2-B0F1-467B-8C36-58F24E9927EE}"/>
</file>

<file path=customXml/itemProps3.xml><?xml version="1.0" encoding="utf-8"?>
<ds:datastoreItem xmlns:ds="http://schemas.openxmlformats.org/officeDocument/2006/customXml" ds:itemID="{EEA1DB45-6954-4EBA-BE23-B7FCB7C4F9E5}"/>
</file>

<file path=docProps/app.xml><?xml version="1.0" encoding="utf-8"?>
<Properties xmlns="http://schemas.openxmlformats.org/officeDocument/2006/extended-properties" xmlns:vt="http://schemas.openxmlformats.org/officeDocument/2006/docPropsVTypes">
  <Template>EMI_PPT_V5</Template>
  <TotalTime>0</TotalTime>
  <Words>1074</Words>
  <Application>Microsoft Office PowerPoint</Application>
  <PresentationFormat>On-screen Show (4:3)</PresentationFormat>
  <Paragraphs>125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EMI_PPT</vt:lpstr>
      <vt:lpstr>Lesson 5 Overview</vt:lpstr>
      <vt:lpstr>Incident Action Planning Process</vt:lpstr>
      <vt:lpstr>Effective Meetings and Briefings </vt:lpstr>
      <vt:lpstr>Levels of Briefings</vt:lpstr>
      <vt:lpstr>ACTIVITY 5.1: BRIEFING INFORMATION</vt:lpstr>
      <vt:lpstr>Briefing Topics Checklist</vt:lpstr>
      <vt:lpstr>Staff-Level Briefing Topics</vt:lpstr>
      <vt:lpstr>Field-Level Briefing Topics</vt:lpstr>
      <vt:lpstr>Section-Level Briefing Topics</vt:lpstr>
      <vt:lpstr>Operational Period Briefing</vt:lpstr>
      <vt:lpstr>Operational Period Briefing: Agenda</vt:lpstr>
      <vt:lpstr>Operational Period Briefing: Agenda (Continued)</vt:lpstr>
      <vt:lpstr>ACTIVITY 5.2: OPERATIONAL PERIOD BRIEFING</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2019-03-07T17:29:27Z</dcterms:created>
  <dcterms:modified xsi:type="dcterms:W3CDTF">2022-02-24T16:28:32Z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0x01010000CAFF794D3AEE45AC091E39CC3674EE</vt:lpwstr>
  </property>
  <property fmtid="{D5CDD505-2E9C-101B-9397-08002B2CF9AE}" pid="3" name="Order">
    <vt:r8>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