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7FE99EF-0568-42C3-BA11-BF84727E348D}"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5B6E42B6-3809-4FF1-B647-AA0F77413510}" type="slidenum">
              <a:rPr lang="en-US" altLang="en-US"/>
              <a:pPr/>
              <a:t>‹#›</a:t>
            </a:fld>
            <a:endParaRPr lang="en-US" altLang="en-US"/>
          </a:p>
        </p:txBody>
      </p:sp>
    </p:spTree>
    <p:extLst>
      <p:ext uri="{BB962C8B-B14F-4D97-AF65-F5344CB8AC3E}">
        <p14:creationId xmlns:p14="http://schemas.microsoft.com/office/powerpoint/2010/main" val="108072816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254B26-BEB4-482E-A50F-CB3A658A5E0B}"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8C21E63E-7D29-4B3F-B9F7-341298B07DB2}" type="slidenum">
              <a:rPr lang="en-US" altLang="en-US"/>
              <a:pPr/>
              <a:t>‹#›</a:t>
            </a:fld>
            <a:endParaRPr lang="en-US" altLang="en-US"/>
          </a:p>
        </p:txBody>
      </p:sp>
    </p:spTree>
    <p:extLst>
      <p:ext uri="{BB962C8B-B14F-4D97-AF65-F5344CB8AC3E}">
        <p14:creationId xmlns:p14="http://schemas.microsoft.com/office/powerpoint/2010/main" val="303703168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09769D-1307-4101-8540-E2331C8E37F9}"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8204372D-42CF-4DB0-B90E-CCA520BADC9E}" type="slidenum">
              <a:rPr lang="en-US" altLang="en-US"/>
              <a:pPr/>
              <a:t>‹#›</a:t>
            </a:fld>
            <a:endParaRPr lang="en-US" altLang="en-US"/>
          </a:p>
        </p:txBody>
      </p:sp>
    </p:spTree>
    <p:extLst>
      <p:ext uri="{BB962C8B-B14F-4D97-AF65-F5344CB8AC3E}">
        <p14:creationId xmlns:p14="http://schemas.microsoft.com/office/powerpoint/2010/main" val="38625951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78EA4BAD-2406-40EF-AC42-1F91587F16B3}"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0BB09433-0529-47D9-A650-DDD502778498}" type="slidenum">
              <a:rPr lang="en-US" altLang="en-US"/>
              <a:pPr/>
              <a:t>‹#›</a:t>
            </a:fld>
            <a:endParaRPr lang="en-US" altLang="en-US"/>
          </a:p>
        </p:txBody>
      </p:sp>
    </p:spTree>
    <p:extLst>
      <p:ext uri="{BB962C8B-B14F-4D97-AF65-F5344CB8AC3E}">
        <p14:creationId xmlns:p14="http://schemas.microsoft.com/office/powerpoint/2010/main" val="330078244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6A0C735-FD68-4151-874D-18315357A499}"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7D5A637C-FB4B-4857-B797-FD2E58C30E34}" type="slidenum">
              <a:rPr lang="en-US" altLang="en-US"/>
              <a:pPr/>
              <a:t>‹#›</a:t>
            </a:fld>
            <a:endParaRPr lang="en-US" altLang="en-US"/>
          </a:p>
        </p:txBody>
      </p:sp>
    </p:spTree>
    <p:extLst>
      <p:ext uri="{BB962C8B-B14F-4D97-AF65-F5344CB8AC3E}">
        <p14:creationId xmlns:p14="http://schemas.microsoft.com/office/powerpoint/2010/main" val="422193129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5F3E195-8228-41AD-9A5A-FCC6B2ECABEA}"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06282ED8-9AF3-4F33-8FA6-88C5D47FD54B}" type="slidenum">
              <a:rPr lang="en-US" altLang="en-US"/>
              <a:pPr/>
              <a:t>‹#›</a:t>
            </a:fld>
            <a:endParaRPr lang="en-US" altLang="en-US"/>
          </a:p>
        </p:txBody>
      </p:sp>
    </p:spTree>
    <p:extLst>
      <p:ext uri="{BB962C8B-B14F-4D97-AF65-F5344CB8AC3E}">
        <p14:creationId xmlns:p14="http://schemas.microsoft.com/office/powerpoint/2010/main" val="4613858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B2FC899-1727-43B7-BCA2-F4EB2F88148F}"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0C6A4085-9340-44E1-B3F0-CD1B1BE5BF11}" type="slidenum">
              <a:rPr lang="en-US" altLang="en-US"/>
              <a:pPr/>
              <a:t>‹#›</a:t>
            </a:fld>
            <a:endParaRPr lang="en-US" altLang="en-US"/>
          </a:p>
        </p:txBody>
      </p:sp>
    </p:spTree>
    <p:extLst>
      <p:ext uri="{BB962C8B-B14F-4D97-AF65-F5344CB8AC3E}">
        <p14:creationId xmlns:p14="http://schemas.microsoft.com/office/powerpoint/2010/main" val="33615137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2AFB742-AD8F-4121-804B-F7D153932951}"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ED8EA098-8D5B-45A6-871F-E03BACC26580}" type="slidenum">
              <a:rPr lang="en-US" altLang="en-US"/>
              <a:pPr/>
              <a:t>‹#›</a:t>
            </a:fld>
            <a:endParaRPr lang="en-US" altLang="en-US"/>
          </a:p>
        </p:txBody>
      </p:sp>
    </p:spTree>
    <p:extLst>
      <p:ext uri="{BB962C8B-B14F-4D97-AF65-F5344CB8AC3E}">
        <p14:creationId xmlns:p14="http://schemas.microsoft.com/office/powerpoint/2010/main" val="128145544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772CF136-C96F-46BC-BC85-5EC3130F2FC6}" type="slidenum">
              <a:rPr lang="en-US" altLang="en-US"/>
              <a:pPr/>
              <a:t>‹#›</a:t>
            </a:fld>
            <a:endParaRPr lang="en-US" altLang="en-US"/>
          </a:p>
        </p:txBody>
      </p:sp>
    </p:spTree>
    <p:extLst>
      <p:ext uri="{BB962C8B-B14F-4D97-AF65-F5344CB8AC3E}">
        <p14:creationId xmlns:p14="http://schemas.microsoft.com/office/powerpoint/2010/main" val="98947049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B0AED0F-2A6C-47F8-8C33-F6872DACCA73}"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C8FEE9FA-91C6-4C66-B433-64B8E46DF9F4}" type="slidenum">
              <a:rPr lang="en-US" altLang="en-US"/>
              <a:pPr/>
              <a:t>‹#›</a:t>
            </a:fld>
            <a:endParaRPr lang="en-US" altLang="en-US"/>
          </a:p>
        </p:txBody>
      </p:sp>
    </p:spTree>
    <p:extLst>
      <p:ext uri="{BB962C8B-B14F-4D97-AF65-F5344CB8AC3E}">
        <p14:creationId xmlns:p14="http://schemas.microsoft.com/office/powerpoint/2010/main" val="131076322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C9507B8D-711F-4DA6-8D5A-73FE3E7E34C5}"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E96D62C9-934E-48AA-88F3-CDC8E252D9BA}" type="slidenum">
              <a:rPr lang="en-US" altLang="en-US"/>
              <a:pPr/>
              <a:t>‹#›</a:t>
            </a:fld>
            <a:endParaRPr lang="en-US" altLang="en-US"/>
          </a:p>
        </p:txBody>
      </p:sp>
    </p:spTree>
    <p:extLst>
      <p:ext uri="{BB962C8B-B14F-4D97-AF65-F5344CB8AC3E}">
        <p14:creationId xmlns:p14="http://schemas.microsoft.com/office/powerpoint/2010/main" val="321033101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D64C39F3-2C6A-4AC3-B1C7-62D318B5536F}"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2D56DF06-E384-4AE3-85C5-DC583A6F4C7D}" type="slidenum">
              <a:rPr lang="en-US" altLang="en-US"/>
              <a:pPr/>
              <a:t>‹#›</a:t>
            </a:fld>
            <a:endParaRPr lang="en-US" altLang="en-US"/>
          </a:p>
        </p:txBody>
      </p:sp>
    </p:spTree>
    <p:extLst>
      <p:ext uri="{BB962C8B-B14F-4D97-AF65-F5344CB8AC3E}">
        <p14:creationId xmlns:p14="http://schemas.microsoft.com/office/powerpoint/2010/main" val="157341838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0F06EA71-9B8B-4E8B-B386-396999591686}"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B3032609-E8B4-40EC-9B4B-439946E1453E}" type="slidenum">
              <a:rPr lang="en-US" altLang="en-US"/>
              <a:pPr/>
              <a:t>‹#›</a:t>
            </a:fld>
            <a:endParaRPr lang="en-US" altLang="en-US"/>
          </a:p>
        </p:txBody>
      </p:sp>
    </p:spTree>
    <p:extLst>
      <p:ext uri="{BB962C8B-B14F-4D97-AF65-F5344CB8AC3E}">
        <p14:creationId xmlns:p14="http://schemas.microsoft.com/office/powerpoint/2010/main" val="105795756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F27993B6-F1AB-49A6-B1EF-6EEAEF31B6DA}"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FDD99CC9-7306-4C2C-A027-40EC862E32B8}" type="slidenum">
              <a:rPr lang="en-US" altLang="en-US"/>
              <a:pPr/>
              <a:t>‹#›</a:t>
            </a:fld>
            <a:endParaRPr lang="en-US" altLang="en-US"/>
          </a:p>
        </p:txBody>
      </p:sp>
    </p:spTree>
    <p:extLst>
      <p:ext uri="{BB962C8B-B14F-4D97-AF65-F5344CB8AC3E}">
        <p14:creationId xmlns:p14="http://schemas.microsoft.com/office/powerpoint/2010/main" val="412249618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F5258A5-AF12-4B7C-9599-0D55EBE10BCB}"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94114618-092A-4D6C-BCA7-64611883DCDE}" type="slidenum">
              <a:rPr lang="en-US" altLang="en-US"/>
              <a:pPr/>
              <a:t>‹#›</a:t>
            </a:fld>
            <a:endParaRPr lang="en-US" altLang="en-US"/>
          </a:p>
        </p:txBody>
      </p:sp>
    </p:spTree>
    <p:extLst>
      <p:ext uri="{BB962C8B-B14F-4D97-AF65-F5344CB8AC3E}">
        <p14:creationId xmlns:p14="http://schemas.microsoft.com/office/powerpoint/2010/main" val="64089304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16B6ECEE-3BFE-4471-A5A2-D18E8A45A392}"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C0D15CF1-0830-4F75-9FAD-A70DB233A1DC}" type="slidenum">
              <a:rPr lang="en-US" altLang="en-US"/>
              <a:pPr/>
              <a:t>‹#›</a:t>
            </a:fld>
            <a:endParaRPr lang="en-US" altLang="en-US"/>
          </a:p>
        </p:txBody>
      </p:sp>
    </p:spTree>
    <p:extLst>
      <p:ext uri="{BB962C8B-B14F-4D97-AF65-F5344CB8AC3E}">
        <p14:creationId xmlns:p14="http://schemas.microsoft.com/office/powerpoint/2010/main" val="351091286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5CF2DC62-4291-4EEA-9C5F-8C97F9768FC3}"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9ABBC7CC-1BB8-4F34-B91A-DE26785717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tlt.preptoolkit.fema.gov/"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Lesson 6 Overview</a:t>
            </a:r>
          </a:p>
        </p:txBody>
      </p:sp>
      <p:sp>
        <p:nvSpPr>
          <p:cNvPr id="2" name="Content Placeholder 1"/>
          <p:cNvSpPr>
            <a:spLocks noGrp="1"/>
          </p:cNvSpPr>
          <p:nvPr>
            <p:ph idx="1"/>
          </p:nvPr>
        </p:nvSpPr>
        <p:spPr/>
        <p:txBody>
          <a:bodyPr>
            <a:normAutofit fontScale="850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The Organizational Flexibility lesson introduces you to flexibility within the standard ICS organizational structure.</a:t>
            </a:r>
            <a:endParaRPr lang="en-US" dirty="0"/>
          </a:p>
          <a:p>
            <a:pPr>
              <a:spcBef>
                <a:spcPct val="100000"/>
              </a:spcBef>
              <a:buSzPct val="99000"/>
            </a:pPr>
            <a:r>
              <a:rPr lang="en-US" b="1" kern="1200" dirty="0">
                <a:latin typeface="Arial" panose="020B0604020202020204" pitchFamily="34" charset="0"/>
                <a:cs typeface="Arial" panose="020B0604020202020204" pitchFamily="34" charset="0"/>
              </a:rPr>
              <a:t>Lesson Objectives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At the end of this lesson, you should be able to:</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Explain how the modular organization expands and contracts.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Identify factors to consider when analyzing the complexity of an incident.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Define the five types of incidents.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Resource Management</a:t>
            </a:r>
          </a:p>
        </p:txBody>
      </p:sp>
      <p:sp>
        <p:nvSpPr>
          <p:cNvPr id="2" name="Content Placeholder 1"/>
          <p:cNvSpPr>
            <a:spLocks noGrp="1"/>
          </p:cNvSpPr>
          <p:nvPr>
            <p:ph sz="quarter" idx="13"/>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Maintaining an accurate and up-to-date picture of resource utilization is a critical component of incident management. The incident resource management process consists of the following: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Identifying Requirements</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Ordering and Acquiring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Mobilizing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Tracking and Reporting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Demobilizing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Reimbursing and Restocking</a:t>
            </a:r>
            <a:endParaRPr lang="en-US"/>
          </a:p>
          <a:p>
            <a:pPr>
              <a:spcBef>
                <a:spcPct val="100000"/>
              </a:spcBef>
              <a:buSzPct val="99000"/>
            </a:pPr>
            <a:r>
              <a:rPr lang="en-US" kern="1200">
                <a:latin typeface="Arial" panose="020B0604020202020204" pitchFamily="34" charset="0"/>
                <a:cs typeface="Arial" panose="020B0604020202020204" pitchFamily="34" charset="0"/>
              </a:rPr>
              <a:t>This section of the lesson reviews key resource management principles. </a:t>
            </a:r>
            <a:endParaRPr lang="en-US"/>
          </a:p>
        </p:txBody>
      </p:sp>
      <p:pic>
        <p:nvPicPr>
          <p:cNvPr id="8" name="Picture 4" descr="Incident Objectives pointing down to Strategies pointing down to Tactics pointing down to circle with six steps: Identify Requirements, Order and Acquire, Mobilize, Track and Report, Demobilize, Reimburse and Restock."/>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73849" y="1494075"/>
            <a:ext cx="2990476" cy="38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Anticipating Incident Resource Needs </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a:latin typeface="Arial" panose="020B0604020202020204" pitchFamily="34" charset="0"/>
                <a:cs typeface="Arial" panose="020B0604020202020204" pitchFamily="34" charset="0"/>
              </a:rPr>
              <a:t>Experience and training will help you to predict workloads and corresponding staffing needs. As the graphic illustrates, an incident may build faster than resources can arrive.</a:t>
            </a:r>
            <a:endParaRPr lang="en-US"/>
          </a:p>
          <a:p>
            <a:pPr>
              <a:spcBef>
                <a:spcPct val="100000"/>
              </a:spcBef>
              <a:buSzPct val="99000"/>
            </a:pPr>
            <a:r>
              <a:rPr lang="en-US" kern="1200">
                <a:latin typeface="Arial" panose="020B0604020202020204" pitchFamily="34" charset="0"/>
                <a:cs typeface="Arial" panose="020B0604020202020204" pitchFamily="34" charset="0"/>
              </a:rPr>
              <a:t>Eventually, a sufficient number of resources arrive and begin to control the incident. As the incident declines, resources then exceed incident needs. Remember that when resources increase or decrease you will have to reassess your organizational structure and staffing to determine if it is right-sized for the resources that are being managed.</a:t>
            </a:r>
            <a:endParaRPr lang="en-US"/>
          </a:p>
        </p:txBody>
      </p:sp>
      <p:pic>
        <p:nvPicPr>
          <p:cNvPr id="8" name="Picture 4" descr="Image showing two arcs intersecting at the top. Arcs labeled Incident Arc and Resources Arc. Arcs start at bottom at Not Enough Resources, then join at top labeled Resources On Hand Meet Needs of Incident.  Other end of the arcs is labeled Too Many Resource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97462" y="2446337"/>
            <a:ext cx="3143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a:t>Predicting Incident Workload</a:t>
            </a:r>
          </a:p>
        </p:txBody>
      </p:sp>
      <p:sp>
        <p:nvSpPr>
          <p:cNvPr id="2" name="Content Placeholder 1"/>
          <p:cNvSpPr>
            <a:spLocks noGrp="1"/>
          </p:cNvSpPr>
          <p:nvPr>
            <p:ph sz="quarter" idx="13"/>
          </p:nvPr>
        </p:nvSpPr>
        <p:spPr>
          <a:xfrm>
            <a:off x="457200" y="1153077"/>
            <a:ext cx="4505325" cy="4492625"/>
          </a:xfrm>
        </p:spPr>
        <p:txBody>
          <a:bodyPr>
            <a:noAutofit/>
          </a:bodyPr>
          <a:lstStyle/>
          <a:p>
            <a:pPr>
              <a:spcBef>
                <a:spcPct val="100000"/>
              </a:spcBef>
              <a:buSzPct val="99000"/>
            </a:pPr>
            <a:r>
              <a:rPr lang="en-US" sz="1400" kern="1200" dirty="0">
                <a:latin typeface="Arial" panose="020B0604020202020204" pitchFamily="34" charset="0"/>
                <a:cs typeface="Arial" panose="020B0604020202020204" pitchFamily="34" charset="0"/>
              </a:rPr>
              <a:t>Incident workload patterns are often predictable throughout the incident life cycle. Several examples are provided below:</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Operations Section: </a:t>
            </a:r>
            <a:r>
              <a:rPr lang="en-US" sz="1400" kern="1200" dirty="0">
                <a:latin typeface="Arial" panose="020B0604020202020204" pitchFamily="34" charset="0"/>
                <a:cs typeface="Arial" panose="020B0604020202020204" pitchFamily="34" charset="0"/>
              </a:rPr>
              <a:t>The workload on Operations is immediate and often massive. On a rapidly escalating incident, the Operations Section Chief must determine appropriate tactics; organize, assign, and supervise resources; and at the same time participate in the planning process.</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Planning Section: </a:t>
            </a:r>
            <a:r>
              <a:rPr lang="en-US" sz="1400" kern="1200" dirty="0">
                <a:latin typeface="Arial" panose="020B0604020202020204" pitchFamily="34" charset="0"/>
                <a:cs typeface="Arial" panose="020B0604020202020204" pitchFamily="34" charset="0"/>
              </a:rPr>
              <a:t>The Resources and Situation Units will be very busy in the initial phases of the incident. In the later stages, the workload of the Documentation and Demobilization Units will increase.</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Logistics Section:</a:t>
            </a:r>
            <a:r>
              <a:rPr lang="en-US" sz="1400" kern="1200" dirty="0">
                <a:latin typeface="Arial" panose="020B0604020202020204" pitchFamily="34" charset="0"/>
                <a:cs typeface="Arial" panose="020B0604020202020204" pitchFamily="34" charset="0"/>
              </a:rPr>
              <a:t> The Supply and Communications Units will be very active in the initial and final stages of the incident. </a:t>
            </a:r>
            <a:endParaRPr lang="en-US" sz="1400" dirty="0"/>
          </a:p>
        </p:txBody>
      </p:sp>
      <p:pic>
        <p:nvPicPr>
          <p:cNvPr id="8" name="Picture 4" descr="Three picture collage of emergency personnel including: EMTs, Emergency Responder looking at map, and disaster workers talkin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16587" y="2055812"/>
            <a:ext cx="1905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Analyzing Incident Complexity</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It is important to strike the right balance when determining resource needs. Having too few resources can lead to loss of life and property, while having too many resources can result in unqualified personnel deployed without proper supervision.</a:t>
            </a:r>
            <a:endParaRPr lang="en-US"/>
          </a:p>
          <a:p>
            <a:pPr>
              <a:spcBef>
                <a:spcPct val="100000"/>
              </a:spcBef>
              <a:buSzPct val="99000"/>
            </a:pPr>
            <a:r>
              <a:rPr lang="en-US" kern="1200">
                <a:latin typeface="Arial" panose="020B0604020202020204" pitchFamily="34" charset="0"/>
                <a:cs typeface="Arial" panose="020B0604020202020204" pitchFamily="34" charset="0"/>
              </a:rPr>
              <a:t>A complexity analysis can help:</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Identify resource requirements</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Determine if the existing management structure is appropriate</a:t>
            </a:r>
            <a:endParaRPr lang="en-US"/>
          </a:p>
        </p:txBody>
      </p:sp>
      <p:pic>
        <p:nvPicPr>
          <p:cNvPr id="8" name="Picture 4" descr="A group of people at a table looking at map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a:t>Complexity Analysis Factors</a:t>
            </a:r>
          </a:p>
        </p:txBody>
      </p:sp>
      <p:sp>
        <p:nvSpPr>
          <p:cNvPr id="2" name="Content Placeholder 1"/>
          <p:cNvSpPr>
            <a:spLocks noGrp="1"/>
          </p:cNvSpPr>
          <p:nvPr>
            <p:ph idx="1"/>
          </p:nvPr>
        </p:nvSpPr>
        <p:spPr/>
        <p:txBody>
          <a:bodyPr>
            <a:normAutofit fontScale="62500" lnSpcReduction="20000"/>
          </a:bodyPr>
          <a:lstStyle/>
          <a:p>
            <a:pPr marL="254000" lvl="1" indent="-254000">
              <a:spcBef>
                <a:spcPct val="100000"/>
              </a:spcBef>
              <a:buSzPct val="99000"/>
            </a:pPr>
            <a:r>
              <a:rPr lang="en-US" kern="1200" dirty="0">
                <a:latin typeface="Arial" panose="020B0604020202020204" pitchFamily="34" charset="0"/>
                <a:cs typeface="Arial" panose="020B0604020202020204" pitchFamily="34" charset="0"/>
              </a:rPr>
              <a:t>Community and responder safety</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Impacts to life, property, and the economy</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Potential hazardous materials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Weather and other environmental influences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Likelihood of cascading events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Potential crime scene (including terrorism)</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Political sensitivity, external influences, and media relations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Area involved, jurisdictional boundaries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Availability of resources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spcBef>
                <a:spcPct val="100000"/>
              </a:spcBef>
              <a:buSzPct val="99000"/>
            </a:pPr>
            <a:r>
              <a:rPr lang="en-US" altLang="en-US"/>
              <a:t>ACTIVITY 6.1: COMPLEXITY ANALYSIS</a:t>
            </a:r>
          </a:p>
        </p:txBody>
      </p:sp>
      <p:sp>
        <p:nvSpPr>
          <p:cNvPr id="2" name="Content Placeholder 1"/>
          <p:cNvSpPr>
            <a:spLocks noGrp="1"/>
          </p:cNvSpPr>
          <p:nvPr>
            <p:ph idx="1"/>
          </p:nvPr>
        </p:nvSpPr>
        <p:spPr/>
        <p:txBody>
          <a:bodyPr>
            <a:normAutofit fontScale="55000" lnSpcReduction="20000"/>
          </a:bodyPr>
          <a:lstStyle/>
          <a:p>
            <a:pPr>
              <a:spcBef>
                <a:spcPct val="100000"/>
              </a:spcBef>
              <a:buSzPct val="99000"/>
            </a:pPr>
            <a:r>
              <a:rPr lang="en-US" b="1" u="sng" kern="1200" dirty="0">
                <a:latin typeface="Arial" panose="020B0604020202020204" pitchFamily="34" charset="0"/>
                <a:cs typeface="Arial" panose="020B0604020202020204" pitchFamily="34" charset="0"/>
              </a:rPr>
              <a:t>Activity Purpose:</a:t>
            </a:r>
            <a:r>
              <a:rPr lang="en-US" kern="1200" dirty="0">
                <a:latin typeface="Arial" panose="020B0604020202020204" pitchFamily="34" charset="0"/>
                <a:cs typeface="Arial" panose="020B0604020202020204" pitchFamily="34" charset="0"/>
              </a:rPr>
              <a:t> To give the students practice at identifying the indicators that are considered when analyzing and determining the complexity of an incident.</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Time:</a:t>
            </a:r>
            <a:r>
              <a:rPr lang="en-US" kern="1200" dirty="0">
                <a:latin typeface="Arial" panose="020B0604020202020204" pitchFamily="34" charset="0"/>
                <a:cs typeface="Arial" panose="020B0604020202020204" pitchFamily="34" charset="0"/>
              </a:rPr>
              <a:t> 20 minutes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Instructions:</a:t>
            </a:r>
            <a:r>
              <a:rPr lang="en-US" kern="1200" dirty="0">
                <a:latin typeface="Arial" panose="020B0604020202020204" pitchFamily="34" charset="0"/>
                <a:cs typeface="Arial" panose="020B0604020202020204" pitchFamily="34" charset="0"/>
              </a:rPr>
              <a:t> Working in your team:</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Select an incident (e.g., flood, building collapse, water main break, bridge accident, hostage, hazardous materials, fire, disease outbreak, planned event, etc.). (Or you may want to assign an incident type to each team.)</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Using the worksheet in the Student Manual (see the next page), identify a list of indicators that you might consider in order to determine the complexity of this incident. List the top three critical factors on chart paper.</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Choose a spokesperson and be ready to present your complexity analysis to the class in 15 minutes.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spcBef>
                <a:spcPct val="100000"/>
              </a:spcBef>
              <a:buSzPct val="99000"/>
            </a:pPr>
            <a:r>
              <a:rPr lang="en-US" altLang="en-US"/>
              <a:t>Incident Complexity and Resource Needs</a:t>
            </a:r>
          </a:p>
        </p:txBody>
      </p:sp>
      <p:sp>
        <p:nvSpPr>
          <p:cNvPr id="2" name="Content Placeholder 1"/>
          <p:cNvSpPr>
            <a:spLocks noGrp="1"/>
          </p:cNvSpPr>
          <p:nvPr>
            <p:ph sz="quarter" idx="13"/>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As illustrated below, when incident complexity increases, your resource needs and ICS structure grow accordingly.</a:t>
            </a:r>
            <a:endParaRPr lang="en-US"/>
          </a:p>
        </p:txBody>
      </p:sp>
      <p:pic>
        <p:nvPicPr>
          <p:cNvPr id="8" name="Picture 5" descr="Images of a wrecked high-rise building, a row of different company's ambulances in a lot waiting with stretchers, and a large sample organization chart with no tex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95121" y="3471863"/>
            <a:ext cx="675375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spcBef>
                <a:spcPct val="100000"/>
              </a:spcBef>
              <a:buSzPct val="99000"/>
            </a:pPr>
            <a:r>
              <a:rPr lang="en-US" altLang="en-US"/>
              <a:t>Resource Typing </a:t>
            </a:r>
          </a:p>
        </p:txBody>
      </p:sp>
      <p:sp>
        <p:nvSpPr>
          <p:cNvPr id="2" name="Content Placeholder 1"/>
          <p:cNvSpPr>
            <a:spLocks noGrp="1"/>
          </p:cNvSpPr>
          <p:nvPr>
            <p:ph sz="quarter" idx="13"/>
          </p:nvPr>
        </p:nvSpPr>
        <p:spPr>
          <a:xfrm>
            <a:off x="457200" y="1153077"/>
            <a:ext cx="4552950" cy="4492625"/>
          </a:xfrm>
        </p:spPr>
        <p:txBody>
          <a:bodyPr>
            <a:noAutofit/>
          </a:bodyPr>
          <a:lstStyle/>
          <a:p>
            <a:pPr>
              <a:spcBef>
                <a:spcPct val="100000"/>
              </a:spcBef>
              <a:buSzPct val="99000"/>
            </a:pPr>
            <a:r>
              <a:rPr lang="en-US" sz="1400" kern="1200" dirty="0">
                <a:latin typeface="Arial" panose="020B0604020202020204" pitchFamily="34" charset="0"/>
                <a:cs typeface="Arial" panose="020B0604020202020204" pitchFamily="34" charset="0"/>
              </a:rPr>
              <a:t>Resource Typing defines and categorizes incident resources by capability. Typing is done to ensure that responders get the right personnel and equipment. </a:t>
            </a:r>
            <a:endParaRPr lang="en-US" sz="1400" dirty="0"/>
          </a:p>
          <a:p>
            <a:pPr>
              <a:spcBef>
                <a:spcPct val="100000"/>
              </a:spcBef>
              <a:buSzPct val="99000"/>
            </a:pPr>
            <a:r>
              <a:rPr lang="en-US" sz="1400" kern="1200" dirty="0">
                <a:latin typeface="Arial" panose="020B0604020202020204" pitchFamily="34" charset="0"/>
                <a:cs typeface="Arial" panose="020B0604020202020204" pitchFamily="34" charset="0"/>
              </a:rPr>
              <a:t>ICS resources are categorized by Capability, Category, Kind, and Type. </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Capability: </a:t>
            </a:r>
            <a:r>
              <a:rPr lang="en-US" sz="1400" kern="1200" dirty="0">
                <a:latin typeface="Arial" panose="020B0604020202020204" pitchFamily="34" charset="0"/>
                <a:cs typeface="Arial" panose="020B0604020202020204" pitchFamily="34" charset="0"/>
              </a:rPr>
              <a:t>The Core Capability or which a resource is most useful. </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Category: </a:t>
            </a:r>
            <a:r>
              <a:rPr lang="en-US" sz="1400" kern="1200" dirty="0">
                <a:latin typeface="Arial" panose="020B0604020202020204" pitchFamily="34" charset="0"/>
                <a:cs typeface="Arial" panose="020B0604020202020204" pitchFamily="34" charset="0"/>
              </a:rPr>
              <a:t>The function for which a resource is most useful. </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Kind: </a:t>
            </a:r>
            <a:r>
              <a:rPr lang="en-US" sz="1400" kern="1200" dirty="0">
                <a:latin typeface="Arial" panose="020B0604020202020204" pitchFamily="34" charset="0"/>
                <a:cs typeface="Arial" panose="020B0604020202020204" pitchFamily="34" charset="0"/>
              </a:rPr>
              <a:t>A description of what a resource is (personnel, teams, facilities, equipment or supplies).</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Type:</a:t>
            </a:r>
            <a:r>
              <a:rPr lang="en-US" sz="1400" kern="1200" dirty="0">
                <a:latin typeface="Arial" panose="020B0604020202020204" pitchFamily="34" charset="0"/>
                <a:cs typeface="Arial" panose="020B0604020202020204" pitchFamily="34" charset="0"/>
              </a:rPr>
              <a:t> The resource's minimum capability to perform its function. The level of capability is based on size, power and capacity (for equipment), or experience and qualifications (for personnel or teams). </a:t>
            </a:r>
            <a:endParaRPr lang="en-US" sz="1400" dirty="0"/>
          </a:p>
        </p:txBody>
      </p:sp>
      <p:pic>
        <p:nvPicPr>
          <p:cNvPr id="8" name="Picture 4" descr="Person in a hard hat and an ambulance with the text Kind = What’s Needed? And Type = Qualifications? Capabilitie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40362" y="2717800"/>
            <a:ext cx="2457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normAutofit fontScale="92500" lnSpcReduction="20000"/>
          </a:bodyPr>
          <a:lstStyle/>
          <a:p>
            <a:pPr>
              <a:spcBef>
                <a:spcPct val="100000"/>
              </a:spcBef>
              <a:buSzPct val="99000"/>
            </a:pPr>
            <a:r>
              <a:rPr lang="en-US" b="1" kern="1200">
                <a:latin typeface="Arial" panose="020B0604020202020204" pitchFamily="34" charset="0"/>
                <a:cs typeface="Arial" panose="020B0604020202020204" pitchFamily="34" charset="0"/>
              </a:rPr>
              <a:t>Which is a kind? Which is a type?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Ordering a bus with seating for more than 40 adults is an example of ?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Ordering a canine team is an example of ?</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spcBef>
                <a:spcPct val="100000"/>
              </a:spcBef>
              <a:buSzPct val="99000"/>
            </a:pPr>
            <a:r>
              <a:rPr lang="en-US" altLang="en-US"/>
              <a:t>Importance of Resource Typing </a:t>
            </a:r>
          </a:p>
        </p:txBody>
      </p:sp>
      <p:sp>
        <p:nvSpPr>
          <p:cNvPr id="2" name="Content Placeholder 1"/>
          <p:cNvSpPr>
            <a:spLocks noGrp="1"/>
          </p:cNvSpPr>
          <p:nvPr>
            <p:ph sz="quarter" idx="13"/>
          </p:nvPr>
        </p:nvSpPr>
        <p:spPr/>
        <p:txBody>
          <a:bodyPr>
            <a:normAutofit lnSpcReduction="10000"/>
          </a:bodyPr>
          <a:lstStyle/>
          <a:p>
            <a:pPr>
              <a:spcBef>
                <a:spcPct val="100000"/>
              </a:spcBef>
              <a:buSzPct val="99000"/>
            </a:pPr>
            <a:r>
              <a:rPr lang="en-US" kern="1200">
                <a:latin typeface="Arial" panose="020B0604020202020204" pitchFamily="34" charset="0"/>
                <a:cs typeface="Arial" panose="020B0604020202020204" pitchFamily="34" charset="0"/>
              </a:rPr>
              <a:t>Requesting a resource kind without specifying a resource type could result in an inadequate resource arriving on the scene.</a:t>
            </a:r>
            <a:endParaRPr lang="en-US"/>
          </a:p>
          <a:p>
            <a:pPr>
              <a:spcBef>
                <a:spcPct val="100000"/>
              </a:spcBef>
              <a:buSzPct val="99000"/>
            </a:pPr>
            <a:r>
              <a:rPr lang="en-US" kern="1200">
                <a:latin typeface="Arial" panose="020B0604020202020204" pitchFamily="34" charset="0"/>
                <a:cs typeface="Arial" panose="020B0604020202020204" pitchFamily="34" charset="0"/>
              </a:rPr>
              <a:t>The Order: "We need a HazMat team."</a:t>
            </a:r>
            <a:endParaRPr lang="en-US"/>
          </a:p>
        </p:txBody>
      </p:sp>
      <p:pic>
        <p:nvPicPr>
          <p:cNvPr id="8" name="Picture 5" descr="Photo 1 is two people dressed in HazMat gear caring for a patient. Photo 2 is a man with hazmat face gea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557181" y="3686847"/>
            <a:ext cx="4029637" cy="17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Flexibility and Standardization</a:t>
            </a:r>
          </a:p>
        </p:txBody>
      </p:sp>
      <p:sp>
        <p:nvSpPr>
          <p:cNvPr id="2" name="Content Placeholder 1"/>
          <p:cNvSpPr>
            <a:spLocks noGrp="1"/>
          </p:cNvSpPr>
          <p:nvPr>
            <p:ph sz="quarter" idx="13"/>
          </p:nvPr>
        </p:nvSpPr>
        <p:spPr>
          <a:xfrm>
            <a:off x="457200" y="1153077"/>
            <a:ext cx="4953000"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A guiding principle of NIMS is </a:t>
            </a:r>
            <a:r>
              <a:rPr lang="en-US" sz="1600" b="1" kern="1200" dirty="0">
                <a:latin typeface="Arial" panose="020B0604020202020204" pitchFamily="34" charset="0"/>
                <a:cs typeface="Arial" panose="020B0604020202020204" pitchFamily="34" charset="0"/>
              </a:rPr>
              <a:t>flexibility.</a:t>
            </a:r>
            <a:r>
              <a:rPr lang="en-US" sz="1600" kern="1200" dirty="0">
                <a:latin typeface="Arial" panose="020B0604020202020204" pitchFamily="34" charset="0"/>
                <a:cs typeface="Arial" panose="020B0604020202020204" pitchFamily="34" charset="0"/>
              </a:rPr>
              <a:t> The ICS organization may be expanded easily from a very small size for routine operations to a larger organization capable of handling catastrophic events.</a:t>
            </a:r>
            <a:endParaRPr lang="en-US" sz="1600" dirty="0"/>
          </a:p>
          <a:p>
            <a:pPr>
              <a:spcBef>
                <a:spcPct val="100000"/>
              </a:spcBef>
              <a:buSzPct val="99000"/>
            </a:pPr>
            <a:r>
              <a:rPr lang="en-US" sz="1600" kern="1200" dirty="0">
                <a:latin typeface="Arial" panose="020B0604020202020204" pitchFamily="34" charset="0"/>
                <a:cs typeface="Arial" panose="020B0604020202020204" pitchFamily="34" charset="0"/>
              </a:rPr>
              <a:t>Standardization within ICS does NOT limit flexibility. ICS works for small, routine operations as well as catastrophic events.</a:t>
            </a:r>
            <a:endParaRPr lang="en-US" sz="1600" dirty="0"/>
          </a:p>
          <a:p>
            <a:pPr>
              <a:spcBef>
                <a:spcPct val="100000"/>
              </a:spcBef>
              <a:buSzPct val="99000"/>
            </a:pPr>
            <a:r>
              <a:rPr lang="en-US" sz="1600" kern="1200" dirty="0">
                <a:latin typeface="Arial" panose="020B0604020202020204" pitchFamily="34" charset="0"/>
                <a:cs typeface="Arial" panose="020B0604020202020204" pitchFamily="34" charset="0"/>
              </a:rPr>
              <a:t>Flexibility does NOT mean that the NIMS Management Characteristic Common Terminology is superseded. Flexibility is exercised only within the standard ICS organizational structure and position titles. Flexibility does not mean using non-standard organizational structures or position titles that would interfere with the NIMS Management Characteristics Common Terminology and Modular Organization.</a:t>
            </a:r>
            <a:endParaRPr lang="en-US" sz="1600" dirty="0"/>
          </a:p>
        </p:txBody>
      </p:sp>
      <p:pic>
        <p:nvPicPr>
          <p:cNvPr id="8" name="Picture 4" descr="Men in orange vests using a handheld radio."/>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spcBef>
                <a:spcPct val="100000"/>
              </a:spcBef>
              <a:buSzPct val="99000"/>
            </a:pPr>
            <a:r>
              <a:rPr lang="en-US" altLang="en-US"/>
              <a:t>Resource Typing (Continued)</a:t>
            </a:r>
          </a:p>
        </p:txBody>
      </p:sp>
      <p:sp>
        <p:nvSpPr>
          <p:cNvPr id="2" name="Content Placeholder 1"/>
          <p:cNvSpPr>
            <a:spLocks noGrp="1"/>
          </p:cNvSpPr>
          <p:nvPr>
            <p:ph sz="quarter" idx="13"/>
          </p:nvPr>
        </p:nvSpPr>
        <p:spPr/>
        <p:txBody>
          <a:bodyPr>
            <a:normAutofit lnSpcReduction="10000"/>
          </a:bodyPr>
          <a:lstStyle/>
          <a:p>
            <a:pPr>
              <a:spcBef>
                <a:spcPct val="100000"/>
              </a:spcBef>
              <a:buSzPct val="99000"/>
            </a:pPr>
            <a:r>
              <a:rPr lang="en-US" kern="1200">
                <a:latin typeface="Arial" panose="020B0604020202020204" pitchFamily="34" charset="0"/>
                <a:cs typeface="Arial" panose="020B0604020202020204" pitchFamily="34" charset="0"/>
              </a:rPr>
              <a:t>Resource types range from Type I (most capable) to Type IV (least capable), letting you reserve the appropriate level of resource for your incident by describing the size, capability, and staffing qualifications of a specific resource.</a:t>
            </a:r>
            <a:endParaRPr lang="en-US"/>
          </a:p>
        </p:txBody>
      </p:sp>
      <p:pic>
        <p:nvPicPr>
          <p:cNvPr id="8" name="Picture 5" descr="Image of two men carrying a box labeled Type IV Capability and an image of a man standing in next to a building labeled Type I Capability. The images illustrate how resource types range from Type I (most capable) to Type IV (least capable)."/>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190750" y="3639344"/>
            <a:ext cx="4762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spcBef>
                <a:spcPct val="100000"/>
              </a:spcBef>
              <a:buSzPct val="99000"/>
            </a:pPr>
            <a:r>
              <a:rPr lang="en-US" altLang="en-US"/>
              <a:t>Resource Typing and NIMS</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a:latin typeface="Arial" panose="020B0604020202020204" pitchFamily="34" charset="0"/>
                <a:cs typeface="Arial" panose="020B0604020202020204" pitchFamily="34" charset="0"/>
              </a:rPr>
              <a:t>Resource Management is a key component of NIMS. This effort helps all Federal, State, tribal, and local jurisdictions locate, request, and track resources to assist neighboring jurisdictions when local capability is overwhelmed. </a:t>
            </a:r>
            <a:endParaRPr lang="en-US"/>
          </a:p>
          <a:p>
            <a:pPr>
              <a:spcBef>
                <a:spcPct val="100000"/>
              </a:spcBef>
              <a:buSzPct val="99000"/>
            </a:pPr>
            <a:r>
              <a:rPr lang="en-US" kern="1200">
                <a:latin typeface="Arial" panose="020B0604020202020204" pitchFamily="34" charset="0"/>
                <a:cs typeface="Arial" panose="020B0604020202020204" pitchFamily="34" charset="0"/>
              </a:rPr>
              <a:t>The Resource Typing Library Tool (RTLT) is an online catalogue of national resource typing definitions, position qualifications and Position Task Books (PTBs) provided by the Federal Emergency Management Agency (FEMA).</a:t>
            </a:r>
            <a:endParaRPr lang="en-US"/>
          </a:p>
          <a:p>
            <a:pPr>
              <a:spcBef>
                <a:spcPct val="100000"/>
              </a:spcBef>
              <a:buSzPct val="99000"/>
            </a:pPr>
            <a:r>
              <a:rPr lang="en-US" kern="1200">
                <a:latin typeface="Arial" panose="020B0604020202020204" pitchFamily="34" charset="0"/>
                <a:cs typeface="Arial" panose="020B0604020202020204" pitchFamily="34" charset="0"/>
              </a:rPr>
              <a:t>For more information you can access the RTLT at </a:t>
            </a:r>
            <a:r>
              <a:rPr lang="en-US" kern="1200">
                <a:latin typeface="Arial" panose="020B0604020202020204" pitchFamily="34" charset="0"/>
                <a:cs typeface="Arial" panose="020B0604020202020204" pitchFamily="34" charset="0"/>
                <a:hlinkClick r:id="rId2"/>
              </a:rPr>
              <a:t>https://rtlt.preptoolkit.fema.gov</a:t>
            </a:r>
            <a:r>
              <a:rPr lang="en-US" kern="1200">
                <a:latin typeface="Arial" panose="020B0604020202020204" pitchFamily="34" charset="0"/>
                <a:cs typeface="Arial" panose="020B0604020202020204" pitchFamily="34" charset="0"/>
              </a:rPr>
              <a:t>.</a:t>
            </a:r>
            <a:endParaRPr lang="en-US"/>
          </a:p>
        </p:txBody>
      </p:sp>
      <p:pic>
        <p:nvPicPr>
          <p:cNvPr id="8" name="Picture 4" descr="National Incident Management System, Third Edition October 2017, U.S. Department of Homeland Security Seal, Federal Emergency Management Agency (FEMA)."/>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554802" y="1970266"/>
            <a:ext cx="2228571" cy="28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21</a:t>
            </a:fld>
            <a:endParaRPr lang="en-US" alt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spcBef>
                <a:spcPct val="100000"/>
              </a:spcBef>
              <a:buSzPct val="99000"/>
            </a:pPr>
            <a:r>
              <a:rPr lang="en-US" altLang="en-US"/>
              <a:t>Additional Resource Terminology</a:t>
            </a:r>
          </a:p>
        </p:txBody>
      </p:sp>
      <p:sp>
        <p:nvSpPr>
          <p:cNvPr id="2" name="Content Placeholder 1"/>
          <p:cNvSpPr>
            <a:spLocks noGrp="1"/>
          </p:cNvSpPr>
          <p:nvPr>
            <p:ph sz="quarter" idx="13"/>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The following terms apply to resources:</a:t>
            </a:r>
            <a:endParaRPr lang="en-US"/>
          </a:p>
          <a:p>
            <a:pPr marL="254000" lvl="1" indent="-254000">
              <a:spcBef>
                <a:spcPct val="100000"/>
              </a:spcBef>
              <a:buSzPct val="99000"/>
            </a:pPr>
            <a:r>
              <a:rPr lang="en-US" kern="1200">
                <a:latin typeface="Arial" panose="020B0604020202020204" pitchFamily="34" charset="0"/>
                <a:ea typeface="+mn-ea"/>
                <a:cs typeface="Arial" panose="020B0604020202020204" pitchFamily="34" charset="0"/>
              </a:rPr>
              <a:t>A </a:t>
            </a:r>
            <a:r>
              <a:rPr lang="en-US" b="1" kern="1200">
                <a:latin typeface="Arial" panose="020B0604020202020204" pitchFamily="34" charset="0"/>
                <a:ea typeface="+mn-ea"/>
                <a:cs typeface="Arial" panose="020B0604020202020204" pitchFamily="34" charset="0"/>
              </a:rPr>
              <a:t>Task Force</a:t>
            </a:r>
            <a:r>
              <a:rPr lang="en-US" kern="1200">
                <a:latin typeface="Arial" panose="020B0604020202020204" pitchFamily="34" charset="0"/>
                <a:cs typeface="Arial" panose="020B0604020202020204" pitchFamily="34" charset="0"/>
              </a:rPr>
              <a:t>is a combination of mixed resources with common communications operating under the direct supervision of a Task Force Leader.</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 </a:t>
            </a:r>
            <a:r>
              <a:rPr lang="en-US" b="1" kern="1200">
                <a:latin typeface="Arial" panose="020B0604020202020204" pitchFamily="34" charset="0"/>
                <a:ea typeface="+mn-ea"/>
                <a:cs typeface="Arial" panose="020B0604020202020204" pitchFamily="34" charset="0"/>
              </a:rPr>
              <a:t>Strike Team / Resource Team</a:t>
            </a:r>
            <a:r>
              <a:rPr lang="en-US" kern="1200">
                <a:latin typeface="Arial" panose="020B0604020202020204" pitchFamily="34" charset="0"/>
                <a:cs typeface="Arial" panose="020B0604020202020204" pitchFamily="34" charset="0"/>
              </a:rPr>
              <a:t> is a set number of resources of the same kind and type with common communications operating under the direct supervision of a Strike Team Leader. A Strike Team may also be referred to as a Resource Team by law enforcement.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 </a:t>
            </a:r>
            <a:r>
              <a:rPr lang="en-US" b="1" kern="1200">
                <a:latin typeface="Arial" panose="020B0604020202020204" pitchFamily="34" charset="0"/>
                <a:ea typeface="+mn-ea"/>
                <a:cs typeface="Arial" panose="020B0604020202020204" pitchFamily="34" charset="0"/>
              </a:rPr>
              <a:t>Single Resource</a:t>
            </a:r>
            <a:r>
              <a:rPr lang="en-US" kern="1200">
                <a:latin typeface="Arial" panose="020B0604020202020204" pitchFamily="34" charset="0"/>
                <a:cs typeface="Arial" panose="020B0604020202020204" pitchFamily="34" charset="0"/>
              </a:rPr>
              <a:t> is an individual, a piece of equipment and its personnel complement, or a crew or team of individuals with an identified work supervisor that can be used on an incident. </a:t>
            </a:r>
            <a:endParaRPr lang="en-US"/>
          </a:p>
        </p:txBody>
      </p:sp>
      <p:pic>
        <p:nvPicPr>
          <p:cNvPr id="8" name="Picture 4" descr="Operations Section Org Chart. Under the Operations Section includes Task Force, Strike Team, and Single Resource."/>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96071" y="1906774"/>
            <a:ext cx="2146032" cy="298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 </a:t>
            </a:r>
            <a:r>
              <a:rPr lang="en-US" b="1" kern="1200">
                <a:latin typeface="Arial" panose="020B0604020202020204" pitchFamily="34" charset="0"/>
                <a:cs typeface="Arial" panose="020B0604020202020204" pitchFamily="34" charset="0"/>
              </a:rPr>
              <a:t>Which of these is Strike (Resource) Team? Task Force? Single Resource?</a:t>
            </a:r>
            <a:r>
              <a:rPr lang="en-US" kern="1200">
                <a:latin typeface="Arial" panose="020B0604020202020204" pitchFamily="34" charset="0"/>
                <a:cs typeface="Arial" panose="020B0604020202020204" pitchFamily="34" charset="0"/>
              </a:rPr>
              <a:t>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Five Type I ambulances and crew complements with a leader.</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One Type I ambulance and crew complement.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One Type III Helicopter, one Urban Search &amp; Rescue Team, and one Emergency Medical Technician with a leader.</a:t>
            </a:r>
            <a:endParaRPr lang="en-US"/>
          </a:p>
          <a:p>
            <a:pPr>
              <a:spcBef>
                <a:spcPct val="100000"/>
              </a:spcBef>
              <a:buSzPct val="99000"/>
            </a:pPr>
            <a:r>
              <a:rPr lang="en-US" kern="1200">
                <a:latin typeface="Arial" panose="020B0604020202020204" pitchFamily="34" charset="0"/>
                <a:cs typeface="Arial" panose="020B0604020202020204" pitchFamily="34" charset="0"/>
              </a:rPr>
              <a:t> </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spcBef>
                <a:spcPct val="100000"/>
              </a:spcBef>
              <a:buSzPct val="99000"/>
            </a:pPr>
            <a:r>
              <a:rPr lang="en-US" altLang="en-US"/>
              <a:t>Incident Typing: Overview</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Incidents, like resources, may be categorized into five types based on complexity. Type 5 incidents are the least complex and Type 1 the most complex. Incident typing may be used to:</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Make decisions about resource requirements.</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 Incident Management Teams (IMTs). An IMT is made up of the Command and General Staff members in an ICS organization. </a:t>
            </a:r>
            <a:endParaRPr lang="en-US"/>
          </a:p>
        </p:txBody>
      </p:sp>
      <p:pic>
        <p:nvPicPr>
          <p:cNvPr id="8" name="Picture 4" descr="Arrow pointing up with Type 1 at the top and Type 5 at the bottom. The illustration shows type 5 incidents are the least complex and Type 1 the most complex."/>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61151" y="1875028"/>
            <a:ext cx="1015873" cy="30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spcBef>
                <a:spcPct val="100000"/>
              </a:spcBef>
              <a:buSzPct val="99000"/>
            </a:pPr>
            <a:r>
              <a:rPr lang="en-US" altLang="en-US"/>
              <a:t>Incident Typing: Overview (Continued)</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The incident type corresponds to both the number of resources required and the anticipated incident duration. The incident types move from Type 5 being the least complex to Type 1 being the most complex. As the number of resources required gets larger and the duration of the incident gets longer, the complexity increases. The vast majority of incidents are in the Type 3-5 range.Clocks do not depict length of incident time.</a:t>
            </a:r>
            <a:endParaRPr lang="en-US"/>
          </a:p>
        </p:txBody>
      </p:sp>
      <p:pic>
        <p:nvPicPr>
          <p:cNvPr id="9" name="Picture 5" descr="An image showing different levels of incidents going from Type 1 to Type 5. There is a bracket which shows that 95% of all incidents are Types 3, 4, or 5."/>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505314" y="3471863"/>
            <a:ext cx="4133372"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25</a:t>
            </a:fld>
            <a:endParaRPr lang="en-US" alt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ct val="100000"/>
              </a:spcBef>
              <a:buSzPct val="99000"/>
            </a:pPr>
            <a:r>
              <a:rPr lang="en-US" altLang="en-US"/>
              <a:t>Type 5 Incident </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Characteristics of a Type 5 Incident are as follows:</a:t>
            </a:r>
            <a:endParaRPr lang="en-US" dirty="0"/>
          </a:p>
          <a:p>
            <a:pPr marL="254000" lvl="1" indent="-254000">
              <a:spcBef>
                <a:spcPct val="100000"/>
              </a:spcBef>
              <a:buSzPct val="99000"/>
            </a:pPr>
            <a:r>
              <a:rPr lang="en-US" b="1" kern="1200" dirty="0">
                <a:latin typeface="Arial" panose="020B0604020202020204" pitchFamily="34" charset="0"/>
                <a:ea typeface="+mn-ea"/>
                <a:cs typeface="Arial" panose="020B0604020202020204" pitchFamily="34" charset="0"/>
              </a:rPr>
              <a:t>Resources: </a:t>
            </a:r>
            <a:r>
              <a:rPr lang="en-US" kern="1200" dirty="0">
                <a:latin typeface="Arial" panose="020B0604020202020204" pitchFamily="34" charset="0"/>
                <a:cs typeface="Arial" panose="020B0604020202020204" pitchFamily="34" charset="0"/>
              </a:rPr>
              <a:t>One or two single resources with up to six personnel. Command and General Staff positions (other than the Incident Commander) are not activated.</a:t>
            </a:r>
            <a:endParaRPr lang="en-US" dirty="0"/>
          </a:p>
          <a:p>
            <a:pPr marL="254000" lvl="1" indent="-254000">
              <a:spcBef>
                <a:spcPct val="100000"/>
              </a:spcBef>
              <a:buSzPct val="99000"/>
            </a:pPr>
            <a:r>
              <a:rPr lang="en-US" b="1" kern="1200" dirty="0">
                <a:latin typeface="Arial" panose="020B0604020202020204" pitchFamily="34" charset="0"/>
                <a:ea typeface="+mn-ea"/>
                <a:cs typeface="Arial" panose="020B0604020202020204" pitchFamily="34" charset="0"/>
              </a:rPr>
              <a:t>Time Span: </a:t>
            </a:r>
            <a:r>
              <a:rPr lang="en-US" kern="1200" dirty="0">
                <a:latin typeface="Arial" panose="020B0604020202020204" pitchFamily="34" charset="0"/>
                <a:cs typeface="Arial" panose="020B0604020202020204" pitchFamily="34" charset="0"/>
              </a:rPr>
              <a:t>Incident is contained within the first operational period and often within a few hours after resources arrive on scene. No written Incident Action Plan is required.</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Examples include a vehicle fire, an injured person, or a police traffic stop. </a:t>
            </a:r>
            <a:endParaRPr lang="en-US" dirty="0"/>
          </a:p>
        </p:txBody>
      </p:sp>
      <p:pic>
        <p:nvPicPr>
          <p:cNvPr id="8" name="Picture 4" descr="A car with a smashed bumper sits in front of a police ca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26</a:t>
            </a:fld>
            <a:endParaRPr lang="en-US" alt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spcBef>
                <a:spcPct val="100000"/>
              </a:spcBef>
              <a:buSzPct val="99000"/>
            </a:pPr>
            <a:r>
              <a:rPr lang="en-US" altLang="en-US"/>
              <a:t>Type 4 Incident </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Characteristics of a Type 4 Incident are as follows:</a:t>
            </a:r>
            <a:endParaRPr lang="en-US"/>
          </a:p>
          <a:p>
            <a:pPr marL="254000" lvl="1" indent="-254000">
              <a:spcBef>
                <a:spcPct val="100000"/>
              </a:spcBef>
              <a:buSzPct val="99000"/>
            </a:pPr>
            <a:r>
              <a:rPr lang="en-US" b="1" kern="1200">
                <a:latin typeface="Arial" panose="020B0604020202020204" pitchFamily="34" charset="0"/>
                <a:ea typeface="+mn-ea"/>
                <a:cs typeface="Arial" panose="020B0604020202020204" pitchFamily="34" charset="0"/>
              </a:rPr>
              <a:t>Resources:</a:t>
            </a:r>
            <a:r>
              <a:rPr lang="en-US" kern="1200">
                <a:latin typeface="Arial" panose="020B0604020202020204" pitchFamily="34" charset="0"/>
                <a:cs typeface="Arial" panose="020B0604020202020204" pitchFamily="34" charset="0"/>
              </a:rPr>
              <a:t>Command Staff and General Staff functions are activated (only if needed). Several single resources are required to mitigate the incident.</a:t>
            </a:r>
            <a:endParaRPr lang="en-US"/>
          </a:p>
          <a:p>
            <a:pPr marL="254000" lvl="1" indent="-254000">
              <a:spcBef>
                <a:spcPct val="100000"/>
              </a:spcBef>
              <a:buSzPct val="99000"/>
            </a:pPr>
            <a:r>
              <a:rPr lang="en-US" b="1" kern="1200">
                <a:latin typeface="Arial" panose="020B0604020202020204" pitchFamily="34" charset="0"/>
                <a:ea typeface="+mn-ea"/>
                <a:cs typeface="Arial" panose="020B0604020202020204" pitchFamily="34" charset="0"/>
              </a:rPr>
              <a:t>Time Span:</a:t>
            </a:r>
            <a:r>
              <a:rPr lang="en-US" kern="1200">
                <a:latin typeface="Arial" panose="020B0604020202020204" pitchFamily="34" charset="0"/>
                <a:cs typeface="Arial" panose="020B0604020202020204" pitchFamily="34" charset="0"/>
              </a:rPr>
              <a:t> Limited to one operational period in the control phase. No written Incident Action Plan is required for non-HazMat incidents. A documented operational briefing is completed. </a:t>
            </a:r>
            <a:endParaRPr lang="en-US"/>
          </a:p>
        </p:txBody>
      </p:sp>
      <p:pic>
        <p:nvPicPr>
          <p:cNvPr id="8" name="Picture 4" descr="House on Fire"/>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99246" y="2554393"/>
            <a:ext cx="2539682" cy="168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27</a:t>
            </a:fld>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spcBef>
                <a:spcPct val="100000"/>
              </a:spcBef>
              <a:buSzPct val="99000"/>
            </a:pPr>
            <a:r>
              <a:rPr lang="en-US" altLang="en-US"/>
              <a:t>Type 3 Incident</a:t>
            </a:r>
          </a:p>
        </p:txBody>
      </p:sp>
      <p:sp>
        <p:nvSpPr>
          <p:cNvPr id="2" name="Content Placeholder 1"/>
          <p:cNvSpPr>
            <a:spLocks noGrp="1"/>
          </p:cNvSpPr>
          <p:nvPr>
            <p:ph sz="quarter" idx="13"/>
          </p:nvPr>
        </p:nvSpPr>
        <p:spPr>
          <a:xfrm>
            <a:off x="457200" y="1153077"/>
            <a:ext cx="5029200"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Characteristics of a Type 3 Incident are as follows:</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Resources: </a:t>
            </a:r>
            <a:r>
              <a:rPr lang="en-US" sz="1600" kern="1200" dirty="0">
                <a:latin typeface="Arial" panose="020B0604020202020204" pitchFamily="34" charset="0"/>
                <a:cs typeface="Arial" panose="020B0604020202020204" pitchFamily="34" charset="0"/>
              </a:rPr>
              <a:t>When capabilities exceed initial response, the appropriate ICS positions should be added to match the complexity of the incident. Some or all of the Command and General Staff positions may be activated, as well as Division or Group Supervisor and/or Unit Leader level positions. An Incident Management Team (IMT) or incident command organization manages initial action incidents with a significant number of resources, and an extended response incident until containment/control is achieved.</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Time Span:</a:t>
            </a:r>
            <a:r>
              <a:rPr lang="en-US" sz="1600" kern="1200" dirty="0">
                <a:latin typeface="Arial" panose="020B0604020202020204" pitchFamily="34" charset="0"/>
                <a:cs typeface="Arial" panose="020B0604020202020204" pitchFamily="34" charset="0"/>
              </a:rPr>
              <a:t> The incident may extend into multiple operational periods and a written Incident Action Plan may be required for each operational period. </a:t>
            </a:r>
            <a:endParaRPr lang="en-US" sz="1600" dirty="0"/>
          </a:p>
        </p:txBody>
      </p:sp>
      <p:pic>
        <p:nvPicPr>
          <p:cNvPr id="8" name="Picture 4" descr="An aerial view of a derailed train"/>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28</a:t>
            </a:fld>
            <a:endParaRPr lang="en-US" alt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spcBef>
                <a:spcPct val="100000"/>
              </a:spcBef>
              <a:buSzPct val="99000"/>
            </a:pPr>
            <a:r>
              <a:rPr lang="en-US" altLang="en-US"/>
              <a:t>Type 2 Incident </a:t>
            </a:r>
          </a:p>
        </p:txBody>
      </p:sp>
      <p:sp>
        <p:nvSpPr>
          <p:cNvPr id="2" name="Content Placeholder 1"/>
          <p:cNvSpPr>
            <a:spLocks noGrp="1"/>
          </p:cNvSpPr>
          <p:nvPr>
            <p:ph sz="quarter" idx="13"/>
          </p:nvPr>
        </p:nvSpPr>
        <p:spPr>
          <a:xfrm>
            <a:off x="457200" y="1153077"/>
            <a:ext cx="4714875"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Characteristics of a Type 2 Incident are as follows:</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Resources: </a:t>
            </a:r>
            <a:r>
              <a:rPr lang="en-US" sz="1600" kern="1200" dirty="0">
                <a:latin typeface="Arial" panose="020B0604020202020204" pitchFamily="34" charset="0"/>
                <a:cs typeface="Arial" panose="020B0604020202020204" pitchFamily="34" charset="0"/>
              </a:rPr>
              <a:t>Regional and/or national resources are required to safely and effectively manage the operations. Most or all Command and General Staff positions are filled. Operations personnel typically do not exceed 200 per operational period and the total does not exceed 500. The agency administrator/official is responsible for the incident complexity analysis, agency administrator briefings, and written delegation of authority.</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Time Span:</a:t>
            </a:r>
            <a:r>
              <a:rPr lang="en-US" sz="1600" kern="1200" dirty="0">
                <a:latin typeface="Arial" panose="020B0604020202020204" pitchFamily="34" charset="0"/>
                <a:cs typeface="Arial" panose="020B0604020202020204" pitchFamily="34" charset="0"/>
              </a:rPr>
              <a:t> The incident is expected to go into multiple operational periods. A written Incident Action Plan is required for each operational period. </a:t>
            </a:r>
            <a:endParaRPr lang="en-US" sz="1600" dirty="0"/>
          </a:p>
        </p:txBody>
      </p:sp>
      <p:pic>
        <p:nvPicPr>
          <p:cNvPr id="8" name="Picture 4" descr="An aerial view of flooded house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29</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a:t>Modular Organization</a:t>
            </a:r>
          </a:p>
        </p:txBody>
      </p:sp>
      <p:sp>
        <p:nvSpPr>
          <p:cNvPr id="2" name="Content Placeholder 1"/>
          <p:cNvSpPr>
            <a:spLocks noGrp="1"/>
          </p:cNvSpPr>
          <p:nvPr>
            <p:ph sz="quarter" idx="13"/>
          </p:nvPr>
        </p:nvSpPr>
        <p:spPr/>
        <p:txBody>
          <a:bodyPr>
            <a:normAutofit fontScale="85000" lnSpcReduction="10000"/>
          </a:bodyPr>
          <a:lstStyle/>
          <a:p>
            <a:pPr>
              <a:spcBef>
                <a:spcPct val="100000"/>
              </a:spcBef>
              <a:buSzPct val="99000"/>
            </a:pPr>
            <a:r>
              <a:rPr lang="en-US" kern="1200">
                <a:latin typeface="Arial" panose="020B0604020202020204" pitchFamily="34" charset="0"/>
                <a:cs typeface="Arial" panose="020B0604020202020204" pitchFamily="34" charset="0"/>
              </a:rPr>
              <a:t>Incident command organizational structure is based on:</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Size and complexity of the incident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Specifics of the hazard environment created by the incident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Incident planning process and incident objectives</a:t>
            </a:r>
            <a:endParaRPr lang="en-US"/>
          </a:p>
        </p:txBody>
      </p:sp>
      <p:pic>
        <p:nvPicPr>
          <p:cNvPr id="8" name="Picture 4" descr="Modular Organization Char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04735" y="1560734"/>
            <a:ext cx="3328704" cy="367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spcBef>
                <a:spcPct val="100000"/>
              </a:spcBef>
              <a:buSzPct val="99000"/>
            </a:pPr>
            <a:r>
              <a:rPr lang="en-US" altLang="en-US"/>
              <a:t>Type 1 Incident </a:t>
            </a:r>
          </a:p>
        </p:txBody>
      </p:sp>
      <p:sp>
        <p:nvSpPr>
          <p:cNvPr id="2" name="Content Placeholder 1"/>
          <p:cNvSpPr>
            <a:spLocks noGrp="1"/>
          </p:cNvSpPr>
          <p:nvPr>
            <p:ph sz="quarter" idx="13"/>
          </p:nvPr>
        </p:nvSpPr>
        <p:spPr>
          <a:xfrm>
            <a:off x="457200" y="1153077"/>
            <a:ext cx="4905375"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Characteristics of a Type 1 Incident are as follows:</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Resources: </a:t>
            </a:r>
            <a:r>
              <a:rPr lang="en-US" sz="1600" kern="1200" dirty="0">
                <a:latin typeface="Arial" panose="020B0604020202020204" pitchFamily="34" charset="0"/>
                <a:cs typeface="Arial" panose="020B0604020202020204" pitchFamily="34" charset="0"/>
              </a:rPr>
              <a:t>National resources are required to safely and effectively manage the operations. All Command and General Staff positions are activated, and Branches need to be established. Operations personnel often exceed 500 per operational period and total personnel will usually exceed 1,000. There is a high impact on the local jurisdiction, requiring additional staff for office administrative and support functions. The incident may result in a disaster declaration.</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Time Span:</a:t>
            </a:r>
            <a:r>
              <a:rPr lang="en-US" sz="1600" kern="1200" dirty="0">
                <a:latin typeface="Arial" panose="020B0604020202020204" pitchFamily="34" charset="0"/>
                <a:cs typeface="Arial" panose="020B0604020202020204" pitchFamily="34" charset="0"/>
              </a:rPr>
              <a:t> The incident is expected to go into multiple operational periods. A written Incident Action Plan is required for each operational period. </a:t>
            </a:r>
            <a:endParaRPr lang="en-US" sz="1600" dirty="0"/>
          </a:p>
        </p:txBody>
      </p:sp>
      <p:pic>
        <p:nvPicPr>
          <p:cNvPr id="8" name="Picture 4" descr="Two people wearing FEMA jackets inspecting damaged property."/>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30</a:t>
            </a:fld>
            <a:endParaRPr lang="en-US" altLang="en-US"/>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spcBef>
                <a:spcPct val="100000"/>
              </a:spcBef>
              <a:buSzPct val="99000"/>
            </a:pPr>
            <a:r>
              <a:rPr lang="en-US" altLang="en-US"/>
              <a:t>Incident Management Teams (IMTs)</a:t>
            </a:r>
          </a:p>
        </p:txBody>
      </p:sp>
      <p:sp>
        <p:nvSpPr>
          <p:cNvPr id="2" name="Content Placeholder 1"/>
          <p:cNvSpPr>
            <a:spLocks noGrp="1"/>
          </p:cNvSpPr>
          <p:nvPr>
            <p:ph sz="quarter" idx="13"/>
          </p:nvPr>
        </p:nvSpPr>
        <p:spPr>
          <a:xfrm>
            <a:off x="457200" y="1153077"/>
            <a:ext cx="4457700" cy="4492625"/>
          </a:xfrm>
        </p:spPr>
        <p:txBody>
          <a:bodyPr>
            <a:noAutofit/>
          </a:bodyPr>
          <a:lstStyle/>
          <a:p>
            <a:pPr>
              <a:spcBef>
                <a:spcPct val="100000"/>
              </a:spcBef>
              <a:buSzPct val="99000"/>
            </a:pPr>
            <a:r>
              <a:rPr lang="en-US" sz="1400" kern="1200" dirty="0">
                <a:latin typeface="Arial" panose="020B0604020202020204" pitchFamily="34" charset="0"/>
                <a:cs typeface="Arial" panose="020B0604020202020204" pitchFamily="34" charset="0"/>
              </a:rPr>
              <a:t>IMTs are rostered groups of ICS-qualified personnel consisting of an Incident Commander, other incident leadership, and personnel qualified for other key ICS positions. An IMT may be used to respond to an incident. IMTs include Command and General Staff members. IMT types correspond to incident type and include:</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5: Local Village and Township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4: City, County, or Fire District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3: State, Territory, Tribal, or Metropolitan Area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2: National and State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1: National and State Level (Type 1 Incident)</a:t>
            </a:r>
            <a:endParaRPr lang="en-US" sz="1400" dirty="0"/>
          </a:p>
          <a:p>
            <a:pPr>
              <a:spcBef>
                <a:spcPct val="100000"/>
              </a:spcBef>
              <a:buSzPct val="99000"/>
            </a:pPr>
            <a:r>
              <a:rPr lang="en-US" sz="1400" kern="1200" dirty="0">
                <a:latin typeface="Arial" panose="020B0604020202020204" pitchFamily="34" charset="0"/>
                <a:cs typeface="Arial" panose="020B0604020202020204" pitchFamily="34" charset="0"/>
              </a:rPr>
              <a:t>Team members are certified as having the necessary training and experience to fulfill IMT positions.</a:t>
            </a:r>
            <a:endParaRPr lang="en-US" sz="1400" dirty="0"/>
          </a:p>
        </p:txBody>
      </p:sp>
      <p:pic>
        <p:nvPicPr>
          <p:cNvPr id="8" name="Picture 4" descr="FEMA and Emergency Personnel talkin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31</a:t>
            </a:fld>
            <a:endParaRPr lang="en-US" altLang="en-US"/>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spcBef>
                <a:spcPct val="100000"/>
              </a:spcBef>
              <a:buSzPct val="99000"/>
            </a:pPr>
            <a:r>
              <a:rPr lang="en-US" altLang="en-US"/>
              <a:t>ACTIVITY 6.2: INCIDENT TYPES</a:t>
            </a:r>
          </a:p>
        </p:txBody>
      </p:sp>
      <p:sp>
        <p:nvSpPr>
          <p:cNvPr id="2" name="Content Placeholder 1"/>
          <p:cNvSpPr>
            <a:spLocks noGrp="1"/>
          </p:cNvSpPr>
          <p:nvPr>
            <p:ph idx="1"/>
          </p:nvPr>
        </p:nvSpPr>
        <p:spPr/>
        <p:txBody>
          <a:bodyPr>
            <a:normAutofit fontScale="70000" lnSpcReduction="20000"/>
          </a:bodyPr>
          <a:lstStyle/>
          <a:p>
            <a:pPr>
              <a:spcBef>
                <a:spcPct val="100000"/>
              </a:spcBef>
              <a:buSzPct val="99000"/>
            </a:pPr>
            <a:r>
              <a:rPr lang="en-US" b="1" u="sng" kern="1200" dirty="0">
                <a:latin typeface="Arial" panose="020B0604020202020204" pitchFamily="34" charset="0"/>
                <a:cs typeface="Arial" panose="020B0604020202020204" pitchFamily="34" charset="0"/>
              </a:rPr>
              <a:t>Activity Purpose:</a:t>
            </a:r>
            <a:r>
              <a:rPr lang="en-US" kern="1200" dirty="0">
                <a:latin typeface="Arial" panose="020B0604020202020204" pitchFamily="34" charset="0"/>
                <a:cs typeface="Arial" panose="020B0604020202020204" pitchFamily="34" charset="0"/>
              </a:rPr>
              <a:t> To give students practice at determining incident types for various scenarios.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Time:</a:t>
            </a:r>
            <a:r>
              <a:rPr lang="en-US" kern="1200" dirty="0">
                <a:latin typeface="Arial" panose="020B0604020202020204" pitchFamily="34" charset="0"/>
                <a:cs typeface="Arial" panose="020B0604020202020204" pitchFamily="34" charset="0"/>
              </a:rPr>
              <a:t> 15 minutes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Instructions:</a:t>
            </a:r>
            <a:r>
              <a:rPr lang="en-US" kern="1200" dirty="0">
                <a:latin typeface="Arial" panose="020B0604020202020204" pitchFamily="34" charset="0"/>
                <a:cs typeface="Arial" panose="020B0604020202020204" pitchFamily="34" charset="0"/>
              </a:rPr>
              <a:t> Working with your team:</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Review the facts presented about the five incident scenarios in your Student Manual.</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Determine the incident type.</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Choose a spokesperson and be ready to list the incident types for each scenario in 10 minutes.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Note: A table summarizing characteristics of each type is provided after the scenarios.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32</a:t>
            </a:fld>
            <a:endParaRPr lang="en-US" altLang="en-US"/>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spcBef>
                <a:spcPct val="100000"/>
              </a:spcBef>
              <a:buSzPct val="99000"/>
            </a:pPr>
            <a:r>
              <a:rPr lang="en-US" altLang="en-US"/>
              <a:t>Lesson Completion</a:t>
            </a:r>
          </a:p>
        </p:txBody>
      </p:sp>
      <p:sp>
        <p:nvSpPr>
          <p:cNvPr id="2" name="Content Placeholder 1"/>
          <p:cNvSpPr>
            <a:spLocks noGrp="1"/>
          </p:cNvSpPr>
          <p:nvPr>
            <p:ph idx="1"/>
          </p:nvPr>
        </p:nvSpPr>
        <p:spPr/>
        <p:txBody>
          <a:bodyPr>
            <a:normAutofit fontScale="92500" lnSpcReduction="10000"/>
          </a:bodyPr>
          <a:lstStyle/>
          <a:p>
            <a:pPr>
              <a:spcBef>
                <a:spcPct val="100000"/>
              </a:spcBef>
              <a:buSzPct val="99000"/>
            </a:pPr>
            <a:r>
              <a:rPr lang="en-US" kern="1200" dirty="0">
                <a:latin typeface="Arial" panose="020B0604020202020204" pitchFamily="34" charset="0"/>
                <a:cs typeface="Arial" panose="020B0604020202020204" pitchFamily="34" charset="0"/>
              </a:rPr>
              <a:t>You have completed the Organizational Flexibility lesson. You should now be able to:</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Explain how the modular organization expands and contracts.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Identify factors to consider when analyzing the complexity of an incident.</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Define the five types of incidents.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The next lesson will cover transfer of command.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33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Should an incident's ICS organizational structure include all General and Command Staff functions and positions at all times?</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a:t>ICS Expansion and Contraction</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Although there are no hard-and-fast rules, it is important to remember that: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Only functions and positions that are necessary to achieve incident objectives are filled.</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Each activated element must have a person in charge.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An effective span of control must be maintained. </a:t>
            </a:r>
            <a:endParaRPr lang="en-US"/>
          </a:p>
        </p:txBody>
      </p:sp>
      <p:pic>
        <p:nvPicPr>
          <p:cNvPr id="8" name="Picture 4" descr="A chart showing three ICS positions under one Incident Commande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902421" y="2503599"/>
            <a:ext cx="1533333" cy="17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a:t>Activation of Organizational Elements </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Many incidents will never require the activation of the entire Command or General Staff or entire list of organizational elements within each Section. Other incidents will require some or all members of the Command Staff and all sub-elements of each General Staff section.</a:t>
            </a:r>
            <a:endParaRPr lang="en-US"/>
          </a:p>
          <a:p>
            <a:pPr>
              <a:spcBef>
                <a:spcPct val="100000"/>
              </a:spcBef>
              <a:buSzPct val="99000"/>
            </a:pPr>
            <a:r>
              <a:rPr lang="en-US" kern="1200">
                <a:latin typeface="Arial" panose="020B0604020202020204" pitchFamily="34" charset="0"/>
                <a:cs typeface="Arial" panose="020B0604020202020204" pitchFamily="34" charset="0"/>
              </a:rPr>
              <a:t>The decision to activate an element (Section, Branch, Division, Group or Unit) must be based on incident objectives and resource needs. </a:t>
            </a:r>
            <a:endParaRPr lang="en-US"/>
          </a:p>
        </p:txBody>
      </p:sp>
      <p:pic>
        <p:nvPicPr>
          <p:cNvPr id="8" name="Picture 4" descr="Clipboard with the words incident objectives written on it and an arrow pointing to a blank org char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88135" y="1894075"/>
            <a:ext cx="2361905" cy="30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a:t>Activation of Organizational Elements (Continued)</a:t>
            </a:r>
          </a:p>
        </p:txBody>
      </p:sp>
      <p:sp>
        <p:nvSpPr>
          <p:cNvPr id="2" name="Content Placeholder 1"/>
          <p:cNvSpPr>
            <a:spLocks noGrp="1"/>
          </p:cNvSpPr>
          <p:nvPr>
            <p:ph sz="quarter" idx="13"/>
          </p:nvPr>
        </p:nvSpPr>
        <p:spPr/>
        <p:txBody>
          <a:bodyPr>
            <a:normAutofit fontScale="85000" lnSpcReduction="10000"/>
          </a:bodyPr>
          <a:lstStyle/>
          <a:p>
            <a:pPr>
              <a:spcBef>
                <a:spcPct val="100000"/>
              </a:spcBef>
              <a:buSzPct val="99000"/>
            </a:pPr>
            <a:r>
              <a:rPr lang="en-US" kern="1200">
                <a:latin typeface="Arial" panose="020B0604020202020204" pitchFamily="34" charset="0"/>
                <a:cs typeface="Arial" panose="020B0604020202020204" pitchFamily="34" charset="0"/>
              </a:rPr>
              <a:t>An important concept is that many organizational elements may be activated in various Sections </a:t>
            </a:r>
            <a:r>
              <a:rPr lang="en-US" b="1" kern="1200">
                <a:latin typeface="Arial" panose="020B0604020202020204" pitchFamily="34" charset="0"/>
                <a:cs typeface="Arial" panose="020B0604020202020204" pitchFamily="34" charset="0"/>
              </a:rPr>
              <a:t>without</a:t>
            </a:r>
            <a:r>
              <a:rPr lang="en-US" kern="1200">
                <a:latin typeface="Arial" panose="020B0604020202020204" pitchFamily="34" charset="0"/>
                <a:cs typeface="Arial" panose="020B0604020202020204" pitchFamily="34" charset="0"/>
              </a:rPr>
              <a:t> activating the Section Chief.</a:t>
            </a:r>
            <a:endParaRPr lang="en-US"/>
          </a:p>
          <a:p>
            <a:pPr>
              <a:spcBef>
                <a:spcPct val="100000"/>
              </a:spcBef>
              <a:buSzPct val="99000"/>
            </a:pPr>
            <a:r>
              <a:rPr lang="en-US" kern="1200">
                <a:latin typeface="Arial" panose="020B0604020202020204" pitchFamily="34" charset="0"/>
                <a:cs typeface="Arial" panose="020B0604020202020204" pitchFamily="34" charset="0"/>
              </a:rPr>
              <a:t>For example, the Situation Unit can be activated without a Planning Section Chief assigned. In this case, the supervision of the Situation Unit will rest with the Incident Commander. </a:t>
            </a:r>
            <a:endParaRPr lang="en-US"/>
          </a:p>
        </p:txBody>
      </p:sp>
      <p:pic>
        <p:nvPicPr>
          <p:cNvPr id="8" name="Picture 4" descr="A graphic of a partial organization chart: 1st level: Incident Commander 2nd level:  Safety Officer, Operations Section, Situation Unit (highlighted). Under Operations Section is a third level, which includes Victim Decontamination Group and Immediate Treatment Group."/>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8611" y="1621060"/>
            <a:ext cx="3580952" cy="35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Should you combine ICS positions and titles in order to save on staffing or achieve a higher level of efficiency?</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a:t>Avoid Combining Positions</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a:latin typeface="Arial" panose="020B0604020202020204" pitchFamily="34" charset="0"/>
                <a:cs typeface="Arial" panose="020B0604020202020204" pitchFamily="34" charset="0"/>
              </a:rPr>
              <a:t>It is tempting to combine ICS positions to gain staffing efficiency. Rather than combining positions, you may assign the same individual to supervise multiple units.</a:t>
            </a:r>
            <a:endParaRPr lang="en-US"/>
          </a:p>
          <a:p>
            <a:pPr>
              <a:spcBef>
                <a:spcPct val="100000"/>
              </a:spcBef>
              <a:buSzPct val="99000"/>
            </a:pPr>
            <a:r>
              <a:rPr lang="en-US" kern="1200">
                <a:latin typeface="Arial" panose="020B0604020202020204" pitchFamily="34" charset="0"/>
                <a:cs typeface="Arial" panose="020B0604020202020204" pitchFamily="34" charset="0"/>
              </a:rPr>
              <a:t>When assigning personnel to multiple positions, do not use nonstandard titles. Creating new titles may be unrecognizable to assisting or cooperating personnel and may cause confusion. Be aware of potential span-of-control issues that may arise from assigning one person to multiple positions.</a:t>
            </a:r>
            <a:endParaRPr lang="en-US"/>
          </a:p>
        </p:txBody>
      </p:sp>
      <p:pic>
        <p:nvPicPr>
          <p:cNvPr id="8" name="Picture 5" descr="Graphic illustrating that it is OK for Bob to supervise both the Supply Unit and the Ground Support Unit, but it is unadvisable to combine units and have Bob supervising a unit called Supply and Ground Support Uni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873587" y="3764855"/>
            <a:ext cx="5396825" cy="158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CAFF794D3AEE45AC091E39CC3674EE" ma:contentTypeVersion="1" ma:contentTypeDescription="Create a new document." ma:contentTypeScope="" ma:versionID="221b63dea19e92362f7b3e666e29c555">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EB279D-8463-439B-9037-E15DCF5AA590}"/>
</file>

<file path=customXml/itemProps2.xml><?xml version="1.0" encoding="utf-8"?>
<ds:datastoreItem xmlns:ds="http://schemas.openxmlformats.org/officeDocument/2006/customXml" ds:itemID="{A5845601-75FB-438F-A232-A3EE9B8D4BFB}"/>
</file>

<file path=customXml/itemProps3.xml><?xml version="1.0" encoding="utf-8"?>
<ds:datastoreItem xmlns:ds="http://schemas.openxmlformats.org/officeDocument/2006/customXml" ds:itemID="{5D6E3BC8-C5BB-415E-B4B7-DD589B656459}"/>
</file>

<file path=docProps/app.xml><?xml version="1.0" encoding="utf-8"?>
<Properties xmlns="http://schemas.openxmlformats.org/officeDocument/2006/extended-properties" xmlns:vt="http://schemas.openxmlformats.org/officeDocument/2006/docPropsVTypes">
  <Template>EMI_PPT_V5</Template>
  <TotalTime>0</TotalTime>
  <Words>2538</Words>
  <Application>Microsoft Office PowerPoint</Application>
  <PresentationFormat>On-screen Show (4:3)</PresentationFormat>
  <Paragraphs>189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Wingdings</vt:lpstr>
      <vt:lpstr>EMI_PPT</vt:lpstr>
      <vt:lpstr>Lesson 6 Overview</vt:lpstr>
      <vt:lpstr>Flexibility and Standardization</vt:lpstr>
      <vt:lpstr>Modular Organization</vt:lpstr>
      <vt:lpstr>Discussion Question</vt:lpstr>
      <vt:lpstr>ICS Expansion and Contraction</vt:lpstr>
      <vt:lpstr>Activation of Organizational Elements </vt:lpstr>
      <vt:lpstr>Activation of Organizational Elements (Continued)</vt:lpstr>
      <vt:lpstr>Discussion Question</vt:lpstr>
      <vt:lpstr>Avoid Combining Positions</vt:lpstr>
      <vt:lpstr>Resource Management</vt:lpstr>
      <vt:lpstr>Anticipating Incident Resource Needs </vt:lpstr>
      <vt:lpstr>Predicting Incident Workload</vt:lpstr>
      <vt:lpstr>Analyzing Incident Complexity</vt:lpstr>
      <vt:lpstr>Complexity Analysis Factors</vt:lpstr>
      <vt:lpstr>ACTIVITY 6.1: COMPLEXITY ANALYSIS</vt:lpstr>
      <vt:lpstr>Incident Complexity and Resource Needs</vt:lpstr>
      <vt:lpstr>Resource Typing </vt:lpstr>
      <vt:lpstr>Discussion Question</vt:lpstr>
      <vt:lpstr>Importance of Resource Typing </vt:lpstr>
      <vt:lpstr>Resource Typing (Continued)</vt:lpstr>
      <vt:lpstr>Resource Typing and NIMS</vt:lpstr>
      <vt:lpstr>Additional Resource Terminology</vt:lpstr>
      <vt:lpstr>Discussion Question</vt:lpstr>
      <vt:lpstr>Incident Typing: Overview</vt:lpstr>
      <vt:lpstr>Incident Typing: Overview (Continued)</vt:lpstr>
      <vt:lpstr>Type 5 Incident </vt:lpstr>
      <vt:lpstr>Type 4 Incident </vt:lpstr>
      <vt:lpstr>Type 3 Incident</vt:lpstr>
      <vt:lpstr>Type 2 Incident </vt:lpstr>
      <vt:lpstr>Type 1 Incident </vt:lpstr>
      <vt:lpstr>Incident Management Teams (IMTs)</vt:lpstr>
      <vt:lpstr>ACTIVITY 6.2: INCIDENT TYPES</vt:lpstr>
      <vt:lpstr>Lesson Completion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2019-03-07T17:29:57Z</dcterms:created>
  <dcterms:modified xsi:type="dcterms:W3CDTF">2022-02-24T16:34:48Z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0x01010000CAFF794D3AEE45AC091E39CC3674EE</vt:lpwstr>
  </property>
  <property fmtid="{D5CDD505-2E9C-101B-9397-08002B2CF9AE}" pid="3" name="Order">
    <vt:r8>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